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708" r:id="rId1"/>
    <p:sldMasterId id="2147483709" r:id="rId2"/>
    <p:sldMasterId id="2147483721" r:id="rId3"/>
  </p:sldMasterIdLst>
  <p:notesMasterIdLst>
    <p:notesMasterId r:id="rId54"/>
  </p:notesMasterIdLst>
  <p:sldIdLst>
    <p:sldId id="256" r:id="rId4"/>
    <p:sldId id="368" r:id="rId5"/>
    <p:sldId id="340" r:id="rId6"/>
    <p:sldId id="295" r:id="rId7"/>
    <p:sldId id="369" r:id="rId8"/>
    <p:sldId id="370" r:id="rId9"/>
    <p:sldId id="372" r:id="rId10"/>
    <p:sldId id="373" r:id="rId11"/>
    <p:sldId id="374" r:id="rId12"/>
    <p:sldId id="434" r:id="rId13"/>
    <p:sldId id="376" r:id="rId14"/>
    <p:sldId id="417" r:id="rId15"/>
    <p:sldId id="421" r:id="rId16"/>
    <p:sldId id="405" r:id="rId17"/>
    <p:sldId id="409" r:id="rId18"/>
    <p:sldId id="413" r:id="rId19"/>
    <p:sldId id="418" r:id="rId20"/>
    <p:sldId id="422" r:id="rId21"/>
    <p:sldId id="406" r:id="rId22"/>
    <p:sldId id="410" r:id="rId23"/>
    <p:sldId id="414" r:id="rId24"/>
    <p:sldId id="419" r:id="rId25"/>
    <p:sldId id="423" r:id="rId26"/>
    <p:sldId id="407" r:id="rId27"/>
    <p:sldId id="411" r:id="rId28"/>
    <p:sldId id="415" r:id="rId29"/>
    <p:sldId id="430" r:id="rId30"/>
    <p:sldId id="432" r:id="rId31"/>
    <p:sldId id="408" r:id="rId32"/>
    <p:sldId id="426" r:id="rId33"/>
    <p:sldId id="428" r:id="rId34"/>
    <p:sldId id="431" r:id="rId35"/>
    <p:sldId id="433" r:id="rId36"/>
    <p:sldId id="425" r:id="rId37"/>
    <p:sldId id="427" r:id="rId38"/>
    <p:sldId id="429" r:id="rId39"/>
    <p:sldId id="378" r:id="rId40"/>
    <p:sldId id="389" r:id="rId41"/>
    <p:sldId id="435" r:id="rId42"/>
    <p:sldId id="436" r:id="rId43"/>
    <p:sldId id="438" r:id="rId44"/>
    <p:sldId id="439" r:id="rId45"/>
    <p:sldId id="440" r:id="rId46"/>
    <p:sldId id="441" r:id="rId47"/>
    <p:sldId id="442" r:id="rId48"/>
    <p:sldId id="443" r:id="rId49"/>
    <p:sldId id="444" r:id="rId50"/>
    <p:sldId id="445" r:id="rId51"/>
    <p:sldId id="446" r:id="rId52"/>
    <p:sldId id="437" r:id="rId5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27" userDrawn="1">
          <p15:clr>
            <a:srgbClr val="A4A3A4"/>
          </p15:clr>
        </p15:guide>
        <p15:guide id="2" pos="204" userDrawn="1">
          <p15:clr>
            <a:srgbClr val="A4A3A4"/>
          </p15:clr>
        </p15:guide>
        <p15:guide id="3" pos="2880" userDrawn="1">
          <p15:clr>
            <a:srgbClr val="A4A3A4"/>
          </p15:clr>
        </p15:guide>
        <p15:guide id="4" orient="horz" pos="3007" userDrawn="1">
          <p15:clr>
            <a:srgbClr val="A4A3A4"/>
          </p15:clr>
        </p15:guide>
        <p15:guide id="5" pos="1158" userDrawn="1">
          <p15:clr>
            <a:srgbClr val="A4A3A4"/>
          </p15:clr>
        </p15:guide>
        <p15:guide id="6" pos="557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1F25"/>
    <a:srgbClr val="DE0E1D"/>
    <a:srgbClr val="DC1019"/>
    <a:srgbClr val="544B6A"/>
    <a:srgbClr val="44546A"/>
    <a:srgbClr val="4E778F"/>
    <a:srgbClr val="1D2A38"/>
    <a:srgbClr val="E5EDF0"/>
    <a:srgbClr val="E7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E856CA7-4738-45FF-8AD1-CE1EB9F58E41}">
  <a:tblStyle styleId="{0E856CA7-4738-45FF-8AD1-CE1EB9F58E4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48" autoAdjust="0"/>
    <p:restoredTop sz="97756"/>
  </p:normalViewPr>
  <p:slideViewPr>
    <p:cSldViewPr snapToGrid="0" snapToObjects="1">
      <p:cViewPr varScale="1">
        <p:scale>
          <a:sx n="150" d="100"/>
          <a:sy n="150" d="100"/>
        </p:scale>
        <p:origin x="642" y="126"/>
      </p:cViewPr>
      <p:guideLst>
        <p:guide orient="horz" pos="327"/>
        <p:guide pos="204"/>
        <p:guide pos="2880"/>
        <p:guide orient="horz" pos="3007"/>
        <p:guide pos="1158"/>
        <p:guide pos="5574"/>
      </p:guideLst>
    </p:cSldViewPr>
  </p:slideViewPr>
  <p:outlineViewPr>
    <p:cViewPr>
      <p:scale>
        <a:sx n="33" d="100"/>
        <a:sy n="33" d="100"/>
      </p:scale>
      <p:origin x="0" y="-92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viewProps" Target="view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3273426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Shape 4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2" name="Shape 4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0212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79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Char char="●"/>
            </a:pPr>
            <a:r>
              <a:rPr lang="en-US" sz="1100" dirty="0"/>
              <a:t>Quick Introduction to 8x8 in UK</a:t>
            </a:r>
          </a:p>
          <a:p>
            <a:pPr marL="457200" marR="0" lvl="0" indent="-279400" algn="l" rtl="0">
              <a:spcBef>
                <a:spcPts val="0"/>
              </a:spcBef>
              <a:spcAft>
                <a:spcPts val="0"/>
              </a:spcAft>
              <a:buSzPts val="800"/>
              <a:buChar char="●"/>
            </a:pPr>
            <a:r>
              <a:rPr lang="en-US" sz="1100" dirty="0"/>
              <a:t>been in the UK since 2004; one of first players in hosted business VOIP</a:t>
            </a:r>
          </a:p>
          <a:p>
            <a:pPr marL="457200" marR="0" lvl="0" indent="-279400" algn="l" rtl="0">
              <a:spcBef>
                <a:spcPts val="0"/>
              </a:spcBef>
              <a:spcAft>
                <a:spcPts val="0"/>
              </a:spcAft>
              <a:buSzPts val="800"/>
              <a:buChar char="●"/>
            </a:pPr>
            <a:r>
              <a:rPr lang="en-US" sz="1100" dirty="0"/>
              <a:t>240 people located in London and </a:t>
            </a:r>
            <a:r>
              <a:rPr lang="en-US" sz="1100" dirty="0" err="1"/>
              <a:t>Aylesbury</a:t>
            </a:r>
            <a:r>
              <a:rPr lang="en-US" sz="1100" dirty="0"/>
              <a:t>; will grow another 70 or so heads in the next 12 months</a:t>
            </a:r>
          </a:p>
          <a:p>
            <a:pPr marL="457200" marR="0" lvl="0" indent="-279400" algn="l" rtl="0">
              <a:spcBef>
                <a:spcPts val="0"/>
              </a:spcBef>
              <a:spcAft>
                <a:spcPts val="0"/>
              </a:spcAft>
              <a:buSzPts val="800"/>
              <a:buChar char="●"/>
            </a:pPr>
            <a:r>
              <a:rPr lang="en-US" sz="1100" dirty="0"/>
              <a:t>All functions in UK, tightly integrated </a:t>
            </a:r>
            <a:r>
              <a:rPr lang="en-US" sz="1100" dirty="0" err="1"/>
              <a:t>organisational</a:t>
            </a:r>
            <a:r>
              <a:rPr lang="en-US" sz="1100" dirty="0"/>
              <a:t> on a global basis. Not just a local sales office. We are investing heavily in the best people and systems</a:t>
            </a:r>
          </a:p>
          <a:p>
            <a:pPr marL="457200" marR="0" lvl="0" indent="-279400" algn="l" rtl="0">
              <a:spcBef>
                <a:spcPts val="0"/>
              </a:spcBef>
              <a:spcAft>
                <a:spcPts val="0"/>
              </a:spcAft>
              <a:buSzPts val="800"/>
              <a:buChar char="●"/>
            </a:pPr>
            <a:r>
              <a:rPr lang="en-US" sz="1100" dirty="0"/>
              <a:t>Proven Success in leading mid market and enterprise deals </a:t>
            </a:r>
            <a:r>
              <a:rPr lang="en-US" sz="1100" dirty="0" err="1"/>
              <a:t>eg</a:t>
            </a:r>
            <a:r>
              <a:rPr lang="en-US" sz="1100" dirty="0"/>
              <a:t> Regus, Brent Council, Terex</a:t>
            </a:r>
          </a:p>
          <a:p>
            <a:pPr marL="457200" marR="0" lvl="0" indent="-279400" algn="l" rtl="0">
              <a:spcBef>
                <a:spcPts val="0"/>
              </a:spcBef>
              <a:spcAft>
                <a:spcPts val="0"/>
              </a:spcAft>
              <a:buSzPts val="800"/>
              <a:buChar char="●"/>
            </a:pPr>
            <a:r>
              <a:rPr lang="en-US" sz="1100" dirty="0"/>
              <a:t>So my message is you have an experienced and capable team at your disposal for </a:t>
            </a:r>
            <a:r>
              <a:rPr lang="en-US" sz="1100" dirty="0" err="1"/>
              <a:t>thsi</a:t>
            </a:r>
            <a:r>
              <a:rPr lang="en-US" sz="1100" dirty="0"/>
              <a:t> major project and business transformation you are going through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0707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Shape 5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2" name="Shape 5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now,  the 3rd wave of enterprise communications is here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■Bringing the power we have as consumers to the business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■one integrated platform for all customer AND employee interactions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■the system of engagement for contact center AND enterprise voice AND video AND chat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■access to systems of record: CRM, ERP, Help Desk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■all interaction data for more intelligent and continuous improvement of ex and cx   </a:t>
            </a:r>
            <a:endParaRPr lang="en-US"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■One system of engagement provides the lowest TCO and transforms the employee and customer experience 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■The end of “I Don’t Know” and the beginning of moving at the speed of employee and customer expectations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258943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Shape 5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2" name="Shape 5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now,  the 3rd wave of enterprise communications is here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■Bringing the power we have as consumers to the business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■one integrated platform for all customer AND employee interactions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■the system of engagement for contact center AND enterprise voice AND video AND chat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■access to systems of record: CRM, ERP, Help Desk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■all interaction data for more intelligent and continuous improvement of ex and cx   </a:t>
            </a:r>
            <a:endParaRPr lang="en-US"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■One system of engagement provides the lowest TCO and transforms the employee and customer experience 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■The end of “I Don’t Know” and the beginning of moving at the speed of employee and customer expectations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590820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Shape 5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2" name="Shape 5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now,  the 3rd wave of enterprise communications is here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■Bringing the power we have as consumers to the business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■one integrated platform for all customer AND employee interactions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■the system of engagement for contact center AND enterprise voice AND video AND chat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■access to systems of record: CRM, ERP, Help Desk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■all interaction data for more intelligent and continuous improvement of ex and cx   </a:t>
            </a:r>
            <a:endParaRPr lang="en-US"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■One system of engagement provides the lowest TCO and transforms the employee and customer experience 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■The end of “I Don’t Know” and the beginning of moving at the speed of employee and customer expectations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710666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Shape 5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2" name="Shape 5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now,  the 3rd wave of enterprise communications is here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■Bringing the power we have as consumers to the business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■one integrated platform for all customer AND employee interactions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■the system of engagement for contact center AND enterprise voice AND video AND chat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■access to systems of record: CRM, ERP, Help Desk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■all interaction data for more intelligent and continuous improvement of ex and cx   </a:t>
            </a:r>
            <a:endParaRPr lang="en-US"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■One system of engagement provides the lowest TCO and transforms the employee and customer experience 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■The end of “I Don’t Know” and the beginning of moving at the speed of employee and customer expectations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940250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Shape 5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2" name="Shape 5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now,  the 3rd wave of enterprise communications is here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■Bringing the power we have as consumers to the business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■one integrated platform for all customer AND employee interactions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■the system of engagement for contact center AND enterprise voice AND video AND chat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■access to systems of record: CRM, ERP, Help Desk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■all interaction data for more intelligent and continuous improvement of ex and cx   </a:t>
            </a:r>
            <a:endParaRPr lang="en-US"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■One system of engagement provides the lowest TCO and transforms the employee and customer experience 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■The end of “I Don’t Know” and the beginning of moving at the speed of employee and customer expectations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998327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Shape 5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2" name="Shape 5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now,  the 3rd wave of enterprise communications is here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■Bringing the power we have as consumers to the business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■one integrated platform for all customer AND employee interactions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■the system of engagement for contact center AND enterprise voice AND video AND chat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■access to systems of record: CRM, ERP, Help Desk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■all interaction data for more intelligent and continuous improvement of ex and cx   </a:t>
            </a:r>
            <a:endParaRPr lang="en-US"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■One system of engagement provides the lowest TCO and transforms the employee and customer experience 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■The end of “I Don’t Know” and the beginning of moving at the speed of employee and customer expectations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27987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Shape 5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2" name="Shape 5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now,  the 3rd wave of enterprise communications is here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■Bringing the power we have as consumers to the business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■one integrated platform for all customer AND employee interactions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■the system of engagement for contact center AND enterprise voice AND video AND chat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■access to systems of record: CRM, ERP, Help Desk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■all interaction data for more intelligent and continuous improvement of ex and cx   </a:t>
            </a:r>
            <a:endParaRPr lang="en-US"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■One system of engagement provides the lowest TCO and transforms the employee and customer experience 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■The end of “I Don’t Know” and the beginning of moving at the speed of employee and customer expectations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448364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Shape 5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2" name="Shape 5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now,  the 3rd wave of enterprise communications is here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■Bringing the power we have as consumers to the business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■one integrated platform for all customer AND employee interactions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■the system of engagement for contact center AND enterprise voice AND video AND chat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■access to systems of record: CRM, ERP, Help Desk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■all interaction data for more intelligent and continuous improvement of ex and cx   </a:t>
            </a:r>
            <a:endParaRPr lang="en-US"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■One system of engagement provides the lowest TCO and transforms the employee and customer experience 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■The end of “I Don’t Know” and the beginning of moving at the speed of employee and customer expectations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545148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Shape 5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2" name="Shape 5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now,  the 3rd wave of enterprise communications is here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■Bringing the power we have as consumers to the business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■one integrated platform for all customer AND employee interactions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■the system of engagement for contact center AND enterprise voice AND video AND chat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■access to systems of record: CRM, ERP, Help Desk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■all interaction data for more intelligent and continuous improvement of ex and cx   </a:t>
            </a:r>
            <a:endParaRPr lang="en-US"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■One system of engagement provides the lowest TCO and transforms the employee and customer experience 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■The end of “I Don’t Know” and the beginning of moving at the speed of employee and customer expectations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591739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Shape 5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2" name="Shape 5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now,  the 3rd wave of enterprise communications is here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■Bringing the power we have as consumers to the business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■one integrated platform for all customer AND employee interactions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■the system of engagement for contact center AND enterprise voice AND video AND chat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■access to systems of record: CRM, ERP, Help Desk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■all interaction data for more intelligent and continuous improvement of ex and cx   </a:t>
            </a:r>
            <a:endParaRPr lang="en-US"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■One system of engagement provides the lowest TCO and transforms the employee and customer experience 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■The end of “I Don’t Know” and the beginning of moving at the speed of employee and customer expectations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660879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Shape 5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2" name="Shape 5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now,  the 3rd wave of enterprise communications is here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■Bringing the power we have as consumers to the business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■one integrated platform for all customer AND employee interactions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■the system of engagement for contact center AND enterprise voice AND video AND chat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■access to systems of record: CRM, ERP, Help Desk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■all interaction data for more intelligent and continuous improvement of ex and cx   </a:t>
            </a:r>
            <a:endParaRPr lang="en-US"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■One system of engagement provides the lowest TCO and transforms the employee and customer experience 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■The end of “I Don’t Know” and the beginning of moving at the speed of employee and customer expectations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410272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Shape 5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2" name="Shape 5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now,  the 3rd wave of enterprise communications is here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■Bringing the power we have as consumers to the business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■one integrated platform for all customer AND employee interactions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■the system of engagement for contact center AND enterprise voice AND video AND chat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■access to systems of record: CRM, ERP, Help Desk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■all interaction data for more intelligent and continuous improvement of ex and cx   </a:t>
            </a:r>
            <a:endParaRPr lang="en-US"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■One system of engagement provides the lowest TCO and transforms the employee and customer experience 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■The end of “I Don’t Know” and the beginning of moving at the speed of employee and customer expectations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7818456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Shape 5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2" name="Shape 5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now,  the 3rd wave of enterprise communications is here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■Bringing the power we have as consumers to the business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■one integrated platform for all customer AND employee interactions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■the system of engagement for contact center AND enterprise voice AND video AND chat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■access to systems of record: CRM, ERP, Help Desk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■all interaction data for more intelligent and continuous improvement of ex and cx   </a:t>
            </a:r>
            <a:endParaRPr lang="en-US"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■One system of engagement provides the lowest TCO and transforms the employee and customer experience 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■The end of “I Don’t Know” and the beginning of moving at the speed of employee and customer expectations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576336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Shape 5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2" name="Shape 5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now,  the 3rd wave of enterprise communications is here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■Bringing the power we have as consumers to the business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■one integrated platform for all customer AND employee interactions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■the system of engagement for contact center AND enterprise voice AND video AND chat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■access to systems of record: CRM, ERP, Help Desk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■all interaction data for more intelligent and continuous improvement of ex and cx   </a:t>
            </a:r>
            <a:endParaRPr lang="en-US"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■One system of engagement provides the lowest TCO and transforms the employee and customer experience 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■The end of “I Don’t Know” and the beginning of moving at the speed of employee and customer expectations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2304275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Shape 5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2" name="Shape 5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now,  the 3rd wave of enterprise communications is here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■Bringing the power we have as consumers to the business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■one integrated platform for all customer AND employee interactions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■the system of engagement for contact center AND enterprise voice AND video AND chat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■access to systems of record: CRM, ERP, Help Desk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■all interaction data for more intelligent and continuous improvement of ex and cx   </a:t>
            </a:r>
            <a:endParaRPr lang="en-US"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■One system of engagement provides the lowest TCO and transforms the employee and customer experience 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■The end of “I Don’t Know” and the beginning of moving at the speed of employee and customer expectations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2407331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Shape 5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2" name="Shape 5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now,  the 3rd wave of enterprise communications is here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■Bringing the power we have as consumers to the business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■one integrated platform for all customer AND employee interactions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■the system of engagement for contact center AND enterprise voice AND video AND chat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■access to systems of record: CRM, ERP, Help Desk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■all interaction data for more intelligent and continuous improvement of ex and cx   </a:t>
            </a:r>
            <a:endParaRPr lang="en-US"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■One system of engagement provides the lowest TCO and transforms the employee and customer experience 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■The end of “I Don’t Know” and the beginning of moving at the speed of employee and customer expectations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8760336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Shape 5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2" name="Shape 5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now,  the 3rd wave of enterprise communications is here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■Bringing the power we have as consumers to the business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■one integrated platform for all customer AND employee interactions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■the system of engagement for contact center AND enterprise voice AND video AND chat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■access to systems of record: CRM, ERP, Help Desk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■all interaction data for more intelligent and continuous improvement of ex and cx   </a:t>
            </a:r>
            <a:endParaRPr lang="en-US"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■One system of engagement provides the lowest TCO and transforms the employee and customer experience 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■The end of “I Don’t Know” and the beginning of moving at the speed of employee and customer expectations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9927590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Shape 5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2" name="Shape 5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now,  the 3rd wave of enterprise communications is here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■Bringing the power we have as consumers to the business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■one integrated platform for all customer AND employee interactions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■the system of engagement for contact center AND enterprise voice AND video AND chat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■access to systems of record: CRM, ERP, Help Desk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■all interaction data for more intelligent and continuous improvement of ex and cx   </a:t>
            </a:r>
            <a:endParaRPr lang="en-US"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■One system of engagement provides the lowest TCO and transforms the employee and customer experience 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■The end of “I Don’t Know” and the beginning of moving at the speed of employee and customer expectations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9192622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Shape 5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2" name="Shape 5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now,  the 3rd wave of enterprise communications is here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■Bringing the power we have as consumers to the business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■one integrated platform for all customer AND employee interactions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■the system of engagement for contact center AND enterprise voice AND video AND chat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■access to systems of record: CRM, ERP, Help Desk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■all interaction data for more intelligent and continuous improvement of ex and cx   </a:t>
            </a:r>
            <a:endParaRPr lang="en-US"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■One system of engagement provides the lowest TCO and transforms the employee and customer experience 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■The end of “I Don’t Know” and the beginning of moving at the speed of employee and customer expectations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9423651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Shape 5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2" name="Shape 5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now,  the 3rd wave of enterprise communications is here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■Bringing the power we have as consumers to the business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■one integrated platform for all customer AND employee interactions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■the system of engagement for contact center AND enterprise voice AND video AND chat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■access to systems of record: CRM, ERP, Help Desk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■all interaction data for more intelligent and continuous improvement of ex and cx   </a:t>
            </a:r>
            <a:endParaRPr lang="en-US"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■One system of engagement provides the lowest TCO and transforms the employee and customer experience 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■The end of “I Don’t Know” and the beginning of moving at the speed of employee and customer expectations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976346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79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Char char="●"/>
            </a:pPr>
            <a:r>
              <a:rPr lang="en-US" sz="1100" dirty="0"/>
              <a:t>Quick Introduction to 8x8 in UK</a:t>
            </a:r>
          </a:p>
          <a:p>
            <a:pPr marL="457200" marR="0" lvl="0" indent="-279400" algn="l" rtl="0">
              <a:spcBef>
                <a:spcPts val="0"/>
              </a:spcBef>
              <a:spcAft>
                <a:spcPts val="0"/>
              </a:spcAft>
              <a:buSzPts val="800"/>
              <a:buChar char="●"/>
            </a:pPr>
            <a:r>
              <a:rPr lang="en-US" sz="1100" dirty="0"/>
              <a:t>been in the UK since 2004; one of first players in hosted business VOIP</a:t>
            </a:r>
          </a:p>
          <a:p>
            <a:pPr marL="457200" marR="0" lvl="0" indent="-279400" algn="l" rtl="0">
              <a:spcBef>
                <a:spcPts val="0"/>
              </a:spcBef>
              <a:spcAft>
                <a:spcPts val="0"/>
              </a:spcAft>
              <a:buSzPts val="800"/>
              <a:buChar char="●"/>
            </a:pPr>
            <a:r>
              <a:rPr lang="en-US" sz="1100" dirty="0"/>
              <a:t>240 people located in London and </a:t>
            </a:r>
            <a:r>
              <a:rPr lang="en-US" sz="1100" dirty="0" err="1"/>
              <a:t>Aylesbury</a:t>
            </a:r>
            <a:r>
              <a:rPr lang="en-US" sz="1100" dirty="0"/>
              <a:t>; will grow another 70 or so heads in the next 12 months</a:t>
            </a:r>
          </a:p>
          <a:p>
            <a:pPr marL="457200" marR="0" lvl="0" indent="-279400" algn="l" rtl="0">
              <a:spcBef>
                <a:spcPts val="0"/>
              </a:spcBef>
              <a:spcAft>
                <a:spcPts val="0"/>
              </a:spcAft>
              <a:buSzPts val="800"/>
              <a:buChar char="●"/>
            </a:pPr>
            <a:r>
              <a:rPr lang="en-US" sz="1100" dirty="0"/>
              <a:t>All functions in UK, tightly integrated </a:t>
            </a:r>
            <a:r>
              <a:rPr lang="en-US" sz="1100" dirty="0" err="1"/>
              <a:t>organisational</a:t>
            </a:r>
            <a:r>
              <a:rPr lang="en-US" sz="1100" dirty="0"/>
              <a:t> on a global basis. Not just a local sales office. We are investing heavily in the best people and systems</a:t>
            </a:r>
          </a:p>
          <a:p>
            <a:pPr marL="457200" marR="0" lvl="0" indent="-279400" algn="l" rtl="0">
              <a:spcBef>
                <a:spcPts val="0"/>
              </a:spcBef>
              <a:spcAft>
                <a:spcPts val="0"/>
              </a:spcAft>
              <a:buSzPts val="800"/>
              <a:buChar char="●"/>
            </a:pPr>
            <a:r>
              <a:rPr lang="en-US" sz="1100" dirty="0"/>
              <a:t>Proven Success in leading mid market and enterprise deals </a:t>
            </a:r>
            <a:r>
              <a:rPr lang="en-US" sz="1100" dirty="0" err="1"/>
              <a:t>eg</a:t>
            </a:r>
            <a:r>
              <a:rPr lang="en-US" sz="1100" dirty="0"/>
              <a:t> Regus, Brent Council, Terex</a:t>
            </a:r>
          </a:p>
          <a:p>
            <a:pPr marL="457200" marR="0" lvl="0" indent="-279400" algn="l" rtl="0">
              <a:spcBef>
                <a:spcPts val="0"/>
              </a:spcBef>
              <a:spcAft>
                <a:spcPts val="0"/>
              </a:spcAft>
              <a:buSzPts val="800"/>
              <a:buChar char="●"/>
            </a:pPr>
            <a:r>
              <a:rPr lang="en-US" sz="1100" dirty="0"/>
              <a:t>So my message is you have an experienced and capable team at your disposal for </a:t>
            </a:r>
            <a:r>
              <a:rPr lang="en-US" sz="1100" dirty="0" err="1"/>
              <a:t>thsi</a:t>
            </a:r>
            <a:r>
              <a:rPr lang="en-US" sz="1100" dirty="0"/>
              <a:t> major project and business transformation you are going through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45872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Shape 5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2" name="Shape 5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now,  the 3rd wave of enterprise communications is here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■Bringing the power we have as consumers to the business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■one integrated platform for all customer AND employee interactions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■the system of engagement for contact center AND enterprise voice AND video AND chat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■access to systems of record: CRM, ERP, Help Desk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■all interaction data for more intelligent and continuous improvement of ex and cx   </a:t>
            </a:r>
            <a:endParaRPr lang="en-US"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■One system of engagement provides the lowest TCO and transforms the employee and customer experience 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■The end of “I Don’t Know” and the beginning of moving at the speed of employee and customer expectations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0566410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Shape 5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2" name="Shape 5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now,  the 3rd wave of enterprise communications is here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■Bringing the power we have as consumers to the business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■one integrated platform for all customer AND employee interactions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■the system of engagement for contact center AND enterprise voice AND video AND chat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■access to systems of record: CRM, ERP, Help Desk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■all interaction data for more intelligent and continuous improvement of ex and cx   </a:t>
            </a:r>
            <a:endParaRPr lang="en-US"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■One system of engagement provides the lowest TCO and transforms the employee and customer experience 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■The end of “I Don’t Know” and the beginning of moving at the speed of employee and customer expectations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4582998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Shape 5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2" name="Shape 5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now,  the 3rd wave of enterprise communications is here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■Bringing the power we have as consumers to the business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■one integrated platform for all customer AND employee interactions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■the system of engagement for contact center AND enterprise voice AND video AND chat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■access to systems of record: CRM, ERP, Help Desk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■all interaction data for more intelligent and continuous improvement of ex and cx   </a:t>
            </a:r>
            <a:endParaRPr lang="en-US"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■One system of engagement provides the lowest TCO and transforms the employee and customer experience 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■The end of “I Don’t Know” and the beginning of moving at the speed of employee and customer expectations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3708459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Shape 5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2" name="Shape 5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now,  the 3rd wave of enterprise communications is here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■Bringing the power we have as consumers to the business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■one integrated platform for all customer AND employee interactions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■the system of engagement for contact center AND enterprise voice AND video AND chat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■access to systems of record: CRM, ERP, Help Desk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■all interaction data for more intelligent and continuous improvement of ex and cx   </a:t>
            </a:r>
            <a:endParaRPr lang="en-US"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■One system of engagement provides the lowest TCO and transforms the employee and customer experience 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■The end of “I Don’t Know” and the beginning of moving at the speed of employee and customer expectations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4848967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Shape 5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2" name="Shape 5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now,  the 3rd wave of enterprise communications is here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■Bringing the power we have as consumers to the business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■one integrated platform for all customer AND employee interactions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■the system of engagement for contact center AND enterprise voice AND video AND chat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■access to systems of record: CRM, ERP, Help Desk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■all interaction data for more intelligent and continuous improvement of ex and cx   </a:t>
            </a:r>
            <a:endParaRPr lang="en-US"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■One system of engagement provides the lowest TCO and transforms the employee and customer experience 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■The end of “I Don’t Know” and the beginning of moving at the speed of employee and customer expectations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7343210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Shape 5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2" name="Shape 5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now,  the 3rd wave of enterprise communications is here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■Bringing the power we have as consumers to the business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■one integrated platform for all customer AND employee interactions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■the system of engagement for contact center AND enterprise voice AND video AND chat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■access to systems of record: CRM, ERP, Help Desk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■all interaction data for more intelligent and continuous improvement of ex and cx   </a:t>
            </a:r>
            <a:endParaRPr lang="en-US"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■One system of engagement provides the lowest TCO and transforms the employee and customer experience 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■The end of “I Don’t Know” and the beginning of moving at the speed of employee and customer expectations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7856747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Shape 5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2" name="Shape 5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now,  the 3rd wave of enterprise communications is here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■Bringing the power we have as consumers to the business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■one integrated platform for all customer AND employee interactions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■the system of engagement for contact center AND enterprise voice AND video AND chat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■access to systems of record: CRM, ERP, Help Desk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■all interaction data for more intelligent and continuous improvement of ex and cx   </a:t>
            </a:r>
            <a:endParaRPr lang="en-US"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■One system of engagement provides the lowest TCO and transforms the employee and customer experience 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■The end of “I Don’t Know” and the beginning of moving at the speed of employee and customer expectations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4702469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Shape 5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2" name="Shape 5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now,  the 3rd wave of enterprise communications is here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■Bringing the power we have as consumers to the business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■one integrated platform for all customer AND employee interactions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■the system of engagement for contact center AND enterprise voice AND video AND chat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■access to systems of record: CRM, ERP, Help Desk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■all interaction data for more intelligent and continuous improvement of ex and cx   </a:t>
            </a:r>
            <a:endParaRPr lang="en-US"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■One system of engagement provides the lowest TCO and transforms the employee and customer experience 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■The end of “I Don’t Know” and the beginning of moving at the speed of employee and customer expectations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3876656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79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Char char="●"/>
            </a:pPr>
            <a:r>
              <a:rPr lang="en-US" sz="1100" dirty="0"/>
              <a:t>Quick Introduction to 8x8 in UK</a:t>
            </a:r>
          </a:p>
          <a:p>
            <a:pPr marL="457200" marR="0" lvl="0" indent="-279400" algn="l" rtl="0">
              <a:spcBef>
                <a:spcPts val="0"/>
              </a:spcBef>
              <a:spcAft>
                <a:spcPts val="0"/>
              </a:spcAft>
              <a:buSzPts val="800"/>
              <a:buChar char="●"/>
            </a:pPr>
            <a:r>
              <a:rPr lang="en-US" sz="1100" dirty="0"/>
              <a:t>been in the UK since 2004; one of first players in hosted business VOIP</a:t>
            </a:r>
          </a:p>
          <a:p>
            <a:pPr marL="457200" marR="0" lvl="0" indent="-279400" algn="l" rtl="0">
              <a:spcBef>
                <a:spcPts val="0"/>
              </a:spcBef>
              <a:spcAft>
                <a:spcPts val="0"/>
              </a:spcAft>
              <a:buSzPts val="800"/>
              <a:buChar char="●"/>
            </a:pPr>
            <a:r>
              <a:rPr lang="en-US" sz="1100" dirty="0"/>
              <a:t>240 people located in London and </a:t>
            </a:r>
            <a:r>
              <a:rPr lang="en-US" sz="1100" dirty="0" err="1"/>
              <a:t>Aylesbury</a:t>
            </a:r>
            <a:r>
              <a:rPr lang="en-US" sz="1100" dirty="0"/>
              <a:t>; will grow another 70 or so heads in the next 12 months</a:t>
            </a:r>
          </a:p>
          <a:p>
            <a:pPr marL="457200" marR="0" lvl="0" indent="-279400" algn="l" rtl="0">
              <a:spcBef>
                <a:spcPts val="0"/>
              </a:spcBef>
              <a:spcAft>
                <a:spcPts val="0"/>
              </a:spcAft>
              <a:buSzPts val="800"/>
              <a:buChar char="●"/>
            </a:pPr>
            <a:r>
              <a:rPr lang="en-US" sz="1100" dirty="0"/>
              <a:t>All functions in UK, tightly integrated </a:t>
            </a:r>
            <a:r>
              <a:rPr lang="en-US" sz="1100" dirty="0" err="1"/>
              <a:t>organisational</a:t>
            </a:r>
            <a:r>
              <a:rPr lang="en-US" sz="1100" dirty="0"/>
              <a:t> on a global basis. Not just a local sales office. We are investing heavily in the best people and systems</a:t>
            </a:r>
          </a:p>
          <a:p>
            <a:pPr marL="457200" marR="0" lvl="0" indent="-279400" algn="l" rtl="0">
              <a:spcBef>
                <a:spcPts val="0"/>
              </a:spcBef>
              <a:spcAft>
                <a:spcPts val="0"/>
              </a:spcAft>
              <a:buSzPts val="800"/>
              <a:buChar char="●"/>
            </a:pPr>
            <a:r>
              <a:rPr lang="en-US" sz="1100" dirty="0"/>
              <a:t>Proven Success in leading mid market and enterprise deals </a:t>
            </a:r>
            <a:r>
              <a:rPr lang="en-US" sz="1100" dirty="0" err="1"/>
              <a:t>eg</a:t>
            </a:r>
            <a:r>
              <a:rPr lang="en-US" sz="1100" dirty="0"/>
              <a:t> Regus, Brent Council, Terex</a:t>
            </a:r>
          </a:p>
          <a:p>
            <a:pPr marL="457200" marR="0" lvl="0" indent="-279400" algn="l" rtl="0">
              <a:spcBef>
                <a:spcPts val="0"/>
              </a:spcBef>
              <a:spcAft>
                <a:spcPts val="0"/>
              </a:spcAft>
              <a:buSzPts val="800"/>
              <a:buChar char="●"/>
            </a:pPr>
            <a:r>
              <a:rPr lang="en-US" sz="1100" dirty="0"/>
              <a:t>So my message is you have an experienced and capable team at your disposal for </a:t>
            </a:r>
            <a:r>
              <a:rPr lang="en-US" sz="1100" dirty="0" err="1"/>
              <a:t>thsi</a:t>
            </a:r>
            <a:r>
              <a:rPr lang="en-US" sz="1100" dirty="0"/>
              <a:t> major project and business transformation you are going through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99389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79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Char char="●"/>
            </a:pPr>
            <a:r>
              <a:rPr lang="en-US" sz="1100" dirty="0"/>
              <a:t>Quick Introduction to 8x8 in UK</a:t>
            </a:r>
          </a:p>
          <a:p>
            <a:pPr marL="457200" marR="0" lvl="0" indent="-279400" algn="l" rtl="0">
              <a:spcBef>
                <a:spcPts val="0"/>
              </a:spcBef>
              <a:spcAft>
                <a:spcPts val="0"/>
              </a:spcAft>
              <a:buSzPts val="800"/>
              <a:buChar char="●"/>
            </a:pPr>
            <a:r>
              <a:rPr lang="en-US" sz="1100" dirty="0"/>
              <a:t>been in the UK since 2004; one of first players in hosted business VOIP</a:t>
            </a:r>
          </a:p>
          <a:p>
            <a:pPr marL="457200" marR="0" lvl="0" indent="-279400" algn="l" rtl="0">
              <a:spcBef>
                <a:spcPts val="0"/>
              </a:spcBef>
              <a:spcAft>
                <a:spcPts val="0"/>
              </a:spcAft>
              <a:buSzPts val="800"/>
              <a:buChar char="●"/>
            </a:pPr>
            <a:r>
              <a:rPr lang="en-US" sz="1100" dirty="0"/>
              <a:t>240 people located in London and </a:t>
            </a:r>
            <a:r>
              <a:rPr lang="en-US" sz="1100" dirty="0" err="1"/>
              <a:t>Aylesbury</a:t>
            </a:r>
            <a:r>
              <a:rPr lang="en-US" sz="1100" dirty="0"/>
              <a:t>; will grow another 70 or so heads in the next 12 months</a:t>
            </a:r>
          </a:p>
          <a:p>
            <a:pPr marL="457200" marR="0" lvl="0" indent="-279400" algn="l" rtl="0">
              <a:spcBef>
                <a:spcPts val="0"/>
              </a:spcBef>
              <a:spcAft>
                <a:spcPts val="0"/>
              </a:spcAft>
              <a:buSzPts val="800"/>
              <a:buChar char="●"/>
            </a:pPr>
            <a:r>
              <a:rPr lang="en-US" sz="1100" dirty="0"/>
              <a:t>All functions in UK, tightly integrated </a:t>
            </a:r>
            <a:r>
              <a:rPr lang="en-US" sz="1100" dirty="0" err="1"/>
              <a:t>organisational</a:t>
            </a:r>
            <a:r>
              <a:rPr lang="en-US" sz="1100" dirty="0"/>
              <a:t> on a global basis. Not just a local sales office. We are investing heavily in the best people and systems</a:t>
            </a:r>
          </a:p>
          <a:p>
            <a:pPr marL="457200" marR="0" lvl="0" indent="-279400" algn="l" rtl="0">
              <a:spcBef>
                <a:spcPts val="0"/>
              </a:spcBef>
              <a:spcAft>
                <a:spcPts val="0"/>
              </a:spcAft>
              <a:buSzPts val="800"/>
              <a:buChar char="●"/>
            </a:pPr>
            <a:r>
              <a:rPr lang="en-US" sz="1100" dirty="0"/>
              <a:t>Proven Success in leading mid market and enterprise deals </a:t>
            </a:r>
            <a:r>
              <a:rPr lang="en-US" sz="1100" dirty="0" err="1"/>
              <a:t>eg</a:t>
            </a:r>
            <a:r>
              <a:rPr lang="en-US" sz="1100" dirty="0"/>
              <a:t> Regus, Brent Council, Terex</a:t>
            </a:r>
          </a:p>
          <a:p>
            <a:pPr marL="457200" marR="0" lvl="0" indent="-279400" algn="l" rtl="0">
              <a:spcBef>
                <a:spcPts val="0"/>
              </a:spcBef>
              <a:spcAft>
                <a:spcPts val="0"/>
              </a:spcAft>
              <a:buSzPts val="800"/>
              <a:buChar char="●"/>
            </a:pPr>
            <a:r>
              <a:rPr lang="en-US" sz="1100" dirty="0"/>
              <a:t>So my message is you have an experienced and capable team at your disposal for </a:t>
            </a:r>
            <a:r>
              <a:rPr lang="en-US" sz="1100" dirty="0" err="1"/>
              <a:t>thsi</a:t>
            </a:r>
            <a:r>
              <a:rPr lang="en-US" sz="1100" dirty="0"/>
              <a:t> major project and business transformation you are going through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0912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Shape 5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2" name="Shape 5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now,  the 3rd wave of enterprise communications is here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■Bringing the power we have as consumers to the business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■one integrated platform for all customer AND employee interactions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■the system of engagement for contact center AND enterprise voice AND video AND chat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■access to systems of record: CRM, ERP, Help Desk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■all interaction data for more intelligent and continuous improvement of ex and cx   </a:t>
            </a:r>
            <a:endParaRPr lang="en-US"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■One system of engagement provides the lowest TCO and transforms the employee and customer experience 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■The end of “I Don’t Know” and the beginning of moving at the speed of employee and customer expectations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263571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Shape 5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2" name="Shape 5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now,  the 3rd wave of enterprise communications is here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■Bringing the power we have as consumers to the business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■one integrated platform for all customer AND employee interactions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■the system of engagement for contact center AND enterprise voice AND video AND chat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■access to systems of record: CRM, ERP, Help Desk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■all interaction data for more intelligent and continuous improvement of ex and cx   </a:t>
            </a:r>
            <a:endParaRPr lang="en-US"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■One system of engagement provides the lowest TCO and transforms the employee and customer experience 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■The end of “I Don’t Know” and the beginning of moving at the speed of employee and customer expectations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804816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Shape 5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2" name="Shape 5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now,  the 3rd wave of enterprise communications is here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■Bringing the power we have as consumers to the business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■one integrated platform for all customer AND employee interactions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■the system of engagement for contact center AND enterprise voice AND video AND chat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■access to systems of record: CRM, ERP, Help Desk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■all interaction data for more intelligent and continuous improvement of ex and cx   </a:t>
            </a:r>
            <a:endParaRPr lang="en-US"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■One system of engagement provides the lowest TCO and transforms the employee and customer experience 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■The end of “I Don’t Know” and the beginning of moving at the speed of employee and customer expectations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099553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Shape 5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2" name="Shape 5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now,  the 3rd wave of enterprise communications is here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■Bringing the power we have as consumers to the business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■one integrated platform for all customer AND employee interactions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■the system of engagement for contact center AND enterprise voice AND video AND chat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■access to systems of record: CRM, ERP, Help Desk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■all interaction data for more intelligent and continuous improvement of ex and cx   </a:t>
            </a:r>
            <a:endParaRPr lang="en-US"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■One system of engagement provides the lowest TCO and transforms the employee and customer experience 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■The end of “I Don’t Know” and the beginning of moving at the speed of employee and customer expectations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435725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Shape 5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2" name="Shape 5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now,  the 3rd wave of enterprise communications is here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■Bringing the power we have as consumers to the business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■one integrated platform for all customer AND employee interactions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■the system of engagement for contact center AND enterprise voice AND video AND chat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■access to systems of record: CRM, ERP, Help Desk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■all interaction data for more intelligent and continuous improvement of ex and cx   </a:t>
            </a:r>
            <a:endParaRPr lang="en-US"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■One system of engagement provides the lowest TCO and transforms the employee and customer experience 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■The end of “I Don’t Know” and the beginning of moving at the speed of employee and customer expectations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399179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Shape 5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2" name="Shape 5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now,  the 3rd wave of enterprise communications is here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■Bringing the power we have as consumers to the business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■one integrated platform for all customer AND employee interactions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■the system of engagement for contact center AND enterprise voice AND video AND chat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■access to systems of record: CRM, ERP, Help Desk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■all interaction data for more intelligent and continuous improvement of ex and cx   </a:t>
            </a:r>
            <a:endParaRPr lang="en-US"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■One system of engagement provides the lowest TCO and transforms the employee and customer experience 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■The end of “I Don’t Know” and the beginning of moving at the speed of employee and customer expectations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20663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2594700" y="841775"/>
            <a:ext cx="65493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Calibri"/>
              <a:buNone/>
              <a:defRPr sz="3600" b="0" i="0" u="none" strike="noStrike" cap="non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2594700" y="2632475"/>
            <a:ext cx="65493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Arial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4297650" y="4846698"/>
            <a:ext cx="548700" cy="29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sz="900">
                <a:solidFill>
                  <a:srgbClr val="B7B7B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buNone/>
              <a:defRPr sz="900">
                <a:solidFill>
                  <a:srgbClr val="B7B7B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buNone/>
              <a:defRPr sz="900">
                <a:solidFill>
                  <a:srgbClr val="B7B7B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buNone/>
              <a:defRPr sz="900">
                <a:solidFill>
                  <a:srgbClr val="B7B7B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buNone/>
              <a:defRPr sz="900">
                <a:solidFill>
                  <a:srgbClr val="B7B7B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buNone/>
              <a:defRPr sz="900">
                <a:solidFill>
                  <a:srgbClr val="B7B7B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buNone/>
              <a:defRPr sz="900">
                <a:solidFill>
                  <a:srgbClr val="B7B7B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buNone/>
              <a:defRPr sz="900">
                <a:solidFill>
                  <a:srgbClr val="B7B7B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buNone/>
              <a:defRPr sz="900">
                <a:solidFill>
                  <a:srgbClr val="B7B7B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hape 27"/>
          <p:cNvPicPr preferRelativeResize="0"/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hape 28"/>
          <p:cNvSpPr txBox="1">
            <a:spLocks noGrp="1"/>
          </p:cNvSpPr>
          <p:nvPr>
            <p:ph type="title"/>
          </p:nvPr>
        </p:nvSpPr>
        <p:spPr>
          <a:xfrm>
            <a:off x="108175" y="446750"/>
            <a:ext cx="5381100" cy="994200"/>
          </a:xfrm>
          <a:prstGeom prst="rect">
            <a:avLst/>
          </a:prstGeom>
        </p:spPr>
        <p:txBody>
          <a:bodyPr spcFirstLastPara="1" wrap="square" lIns="68575" tIns="68575" rIns="68575" bIns="68575" anchor="t" anchorCtr="0"/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64269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hape 27"/>
          <p:cNvPicPr preferRelativeResize="0"/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hape 28"/>
          <p:cNvSpPr txBox="1">
            <a:spLocks noGrp="1"/>
          </p:cNvSpPr>
          <p:nvPr>
            <p:ph type="title"/>
          </p:nvPr>
        </p:nvSpPr>
        <p:spPr>
          <a:xfrm>
            <a:off x="108175" y="446750"/>
            <a:ext cx="5381100" cy="994200"/>
          </a:xfrm>
          <a:prstGeom prst="rect">
            <a:avLst/>
          </a:prstGeom>
        </p:spPr>
        <p:txBody>
          <a:bodyPr spcFirstLastPara="1" wrap="square" lIns="68575" tIns="68575" rIns="68575" bIns="68575" anchor="t" anchorCtr="0"/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590073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F086A-1E36-214F-B674-688853BBCF28}" type="datetimeFigureOut">
              <a:rPr lang="en-US" smtClean="0"/>
              <a:t>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362CF-0583-5643-9E24-4DE661B6C4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1846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F086A-1E36-214F-B674-688853BBCF28}" type="datetimeFigureOut">
              <a:rPr lang="en-US" smtClean="0"/>
              <a:t>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362CF-0583-5643-9E24-4DE661B6C4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0349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F086A-1E36-214F-B674-688853BBCF28}" type="datetimeFigureOut">
              <a:rPr lang="en-US" smtClean="0"/>
              <a:t>1/21/2019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362CF-0583-5643-9E24-4DE661B6C4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4775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F086A-1E36-214F-B674-688853BBCF28}" type="datetimeFigureOut">
              <a:rPr lang="en-US" smtClean="0"/>
              <a:t>1/21/2019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362CF-0583-5643-9E24-4DE661B6C4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5007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F086A-1E36-214F-B674-688853BBCF28}" type="datetimeFigureOut">
              <a:rPr lang="en-US" smtClean="0"/>
              <a:t>1/21/2019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362CF-0583-5643-9E24-4DE661B6C4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6198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F086A-1E36-214F-B674-688853BBCF28}" type="datetimeFigureOut">
              <a:rPr lang="en-US" smtClean="0"/>
              <a:t>1/21/2019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362CF-0583-5643-9E24-4DE661B6C4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511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F086A-1E36-214F-B674-688853BBCF28}" type="datetimeFigureOut">
              <a:rPr lang="en-US" smtClean="0"/>
              <a:t>1/21/2019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362CF-0583-5643-9E24-4DE661B6C4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4567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F086A-1E36-214F-B674-688853BBCF28}" type="datetimeFigureOut">
              <a:rPr lang="en-US" smtClean="0"/>
              <a:t>1/21/2019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362CF-0583-5643-9E24-4DE661B6C4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150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Slide with Image 1">
  <p:cSld name="CUSTOM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Shape 27"/>
          <p:cNvPicPr preferRelativeResize="0"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108175" y="446750"/>
            <a:ext cx="5381100" cy="994200"/>
          </a:xfrm>
          <a:prstGeom prst="rect">
            <a:avLst/>
          </a:prstGeom>
        </p:spPr>
        <p:txBody>
          <a:bodyPr spcFirstLastPara="1" wrap="square" lIns="68575" tIns="68575" rIns="68575" bIns="68575" anchor="t" anchorCtr="0"/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F086A-1E36-214F-B674-688853BBCF28}" type="datetimeFigureOut">
              <a:rPr lang="en-US" smtClean="0"/>
              <a:t>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362CF-0583-5643-9E24-4DE661B6C4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1489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F086A-1E36-214F-B674-688853BBCF28}" type="datetimeFigureOut">
              <a:rPr lang="en-US" smtClean="0"/>
              <a:t>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362CF-0583-5643-9E24-4DE661B6C4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0069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hape 27"/>
          <p:cNvPicPr preferRelativeResize="0"/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hape 28"/>
          <p:cNvSpPr txBox="1">
            <a:spLocks noGrp="1"/>
          </p:cNvSpPr>
          <p:nvPr>
            <p:ph type="title"/>
          </p:nvPr>
        </p:nvSpPr>
        <p:spPr>
          <a:xfrm>
            <a:off x="108175" y="446750"/>
            <a:ext cx="5381100" cy="994200"/>
          </a:xfrm>
          <a:prstGeom prst="rect">
            <a:avLst/>
          </a:prstGeom>
        </p:spPr>
        <p:txBody>
          <a:bodyPr spcFirstLastPara="1" wrap="square" lIns="68575" tIns="68575" rIns="68575" bIns="68575" anchor="t" anchorCtr="0"/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944492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FBEC6-78CF-D344-8092-C3029F158D93}" type="datetimeFigureOut">
              <a:rPr lang="en-US" smtClean="0"/>
              <a:t>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5AE36-2850-8F4C-B4E3-3E17C5B01C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64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FBEC6-78CF-D344-8092-C3029F158D93}" type="datetimeFigureOut">
              <a:rPr lang="en-US" smtClean="0"/>
              <a:t>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5AE36-2850-8F4C-B4E3-3E17C5B01C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9110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FBEC6-78CF-D344-8092-C3029F158D93}" type="datetimeFigureOut">
              <a:rPr lang="en-US" smtClean="0"/>
              <a:t>1/21/2019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5AE36-2850-8F4C-B4E3-3E17C5B01C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857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FBEC6-78CF-D344-8092-C3029F158D93}" type="datetimeFigureOut">
              <a:rPr lang="en-US" smtClean="0"/>
              <a:t>1/21/2019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5AE36-2850-8F4C-B4E3-3E17C5B01C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2099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FBEC6-78CF-D344-8092-C3029F158D93}" type="datetimeFigureOut">
              <a:rPr lang="en-US" smtClean="0"/>
              <a:t>1/21/2019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5AE36-2850-8F4C-B4E3-3E17C5B01C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0059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FBEC6-78CF-D344-8092-C3029F158D93}" type="datetimeFigureOut">
              <a:rPr lang="en-US" smtClean="0"/>
              <a:t>1/21/2019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5AE36-2850-8F4C-B4E3-3E17C5B01C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2828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FBEC6-78CF-D344-8092-C3029F158D93}" type="datetimeFigureOut">
              <a:rPr lang="en-US" smtClean="0"/>
              <a:t>1/21/2019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5AE36-2850-8F4C-B4E3-3E17C5B01C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554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umns">
  <p:cSld name="SECTION_TITLE_AND_DESCRIPTION_1_2">
    <p:bg>
      <p:bgPr>
        <a:gradFill>
          <a:gsLst>
            <a:gs pos="0">
              <a:srgbClr val="EFEFEF"/>
            </a:gs>
            <a:gs pos="73000">
              <a:srgbClr val="FFFFFF"/>
            </a:gs>
            <a:gs pos="100000">
              <a:srgbClr val="FFFFFF"/>
            </a:gs>
          </a:gsLst>
          <a:lin ang="16198662" scaled="0"/>
        </a:gra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Shape 62"/>
          <p:cNvPicPr preferRelativeResize="0"/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749925" y="1992183"/>
            <a:ext cx="2421300" cy="2964000"/>
          </a:xfrm>
          <a:prstGeom prst="rect">
            <a:avLst/>
          </a:prstGeom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  <a:defRPr sz="14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○"/>
              <a:defRPr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■"/>
              <a:defRPr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  <a:defRPr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○"/>
              <a:defRPr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■"/>
              <a:defRPr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175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Calibri"/>
              <a:buChar char="●"/>
              <a:defRPr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Calibri"/>
              <a:buChar char="○"/>
              <a:defRPr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175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Calibri"/>
              <a:buChar char="■"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ubTitle" idx="2"/>
          </p:nvPr>
        </p:nvSpPr>
        <p:spPr>
          <a:xfrm>
            <a:off x="749925" y="1302972"/>
            <a:ext cx="2421300" cy="572700"/>
          </a:xfrm>
          <a:prstGeom prst="rect">
            <a:avLst/>
          </a:prstGeom>
          <a:ln w="9525" cap="flat" cmpd="sng">
            <a:solidFill>
              <a:srgbClr val="EFEFE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subTitle" idx="3"/>
          </p:nvPr>
        </p:nvSpPr>
        <p:spPr>
          <a:xfrm>
            <a:off x="3361350" y="1305600"/>
            <a:ext cx="2421300" cy="572700"/>
          </a:xfrm>
          <a:prstGeom prst="rect">
            <a:avLst/>
          </a:prstGeom>
          <a:ln w="9525" cap="flat" cmpd="sng">
            <a:solidFill>
              <a:srgbClr val="EFEFE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subTitle" idx="4"/>
          </p:nvPr>
        </p:nvSpPr>
        <p:spPr>
          <a:xfrm>
            <a:off x="5972775" y="1296075"/>
            <a:ext cx="2421300" cy="586500"/>
          </a:xfrm>
          <a:prstGeom prst="rect">
            <a:avLst/>
          </a:prstGeom>
          <a:noFill/>
          <a:ln w="9525" cap="flat" cmpd="sng">
            <a:solidFill>
              <a:srgbClr val="EFEFE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228275" y="193300"/>
            <a:ext cx="8244300" cy="572700"/>
          </a:xfrm>
          <a:prstGeom prst="rect">
            <a:avLst/>
          </a:prstGeom>
        </p:spPr>
        <p:txBody>
          <a:bodyPr spcFirstLastPara="1" wrap="square" lIns="68575" tIns="68575" rIns="68575" bIns="6857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DE0E1D"/>
              </a:buClr>
              <a:buSzPts val="2400"/>
              <a:buFont typeface="Calibri"/>
              <a:buNone/>
              <a:defRPr sz="2400">
                <a:solidFill>
                  <a:srgbClr val="DE0E1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sldNum" idx="12"/>
          </p:nvPr>
        </p:nvSpPr>
        <p:spPr>
          <a:xfrm>
            <a:off x="4297650" y="4846698"/>
            <a:ext cx="548700" cy="29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sz="900">
                <a:solidFill>
                  <a:srgbClr val="B7B7B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buNone/>
              <a:defRPr sz="900">
                <a:solidFill>
                  <a:srgbClr val="B7B7B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buNone/>
              <a:defRPr sz="900">
                <a:solidFill>
                  <a:srgbClr val="B7B7B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buNone/>
              <a:defRPr sz="900">
                <a:solidFill>
                  <a:srgbClr val="B7B7B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buNone/>
              <a:defRPr sz="900">
                <a:solidFill>
                  <a:srgbClr val="B7B7B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buNone/>
              <a:defRPr sz="900">
                <a:solidFill>
                  <a:srgbClr val="B7B7B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buNone/>
              <a:defRPr sz="900">
                <a:solidFill>
                  <a:srgbClr val="B7B7B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buNone/>
              <a:defRPr sz="900">
                <a:solidFill>
                  <a:srgbClr val="B7B7B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buNone/>
              <a:defRPr sz="900">
                <a:solidFill>
                  <a:srgbClr val="B7B7B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sldNum" idx="5"/>
          </p:nvPr>
        </p:nvSpPr>
        <p:spPr>
          <a:xfrm>
            <a:off x="4297650" y="4846698"/>
            <a:ext cx="548700" cy="29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sz="900">
                <a:solidFill>
                  <a:srgbClr val="B7B7B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buNone/>
              <a:defRPr sz="900">
                <a:solidFill>
                  <a:srgbClr val="B7B7B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buNone/>
              <a:defRPr sz="900">
                <a:solidFill>
                  <a:srgbClr val="B7B7B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buNone/>
              <a:defRPr sz="900">
                <a:solidFill>
                  <a:srgbClr val="B7B7B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buNone/>
              <a:defRPr sz="900">
                <a:solidFill>
                  <a:srgbClr val="B7B7B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buNone/>
              <a:defRPr sz="900">
                <a:solidFill>
                  <a:srgbClr val="B7B7B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buNone/>
              <a:defRPr sz="900">
                <a:solidFill>
                  <a:srgbClr val="B7B7B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buNone/>
              <a:defRPr sz="900">
                <a:solidFill>
                  <a:srgbClr val="B7B7B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buNone/>
              <a:defRPr sz="900">
                <a:solidFill>
                  <a:srgbClr val="B7B7B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6"/>
          </p:nvPr>
        </p:nvSpPr>
        <p:spPr>
          <a:xfrm>
            <a:off x="3361350" y="1992183"/>
            <a:ext cx="2421300" cy="2964000"/>
          </a:xfrm>
          <a:prstGeom prst="rect">
            <a:avLst/>
          </a:prstGeom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  <a:defRPr sz="14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○"/>
              <a:defRPr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■"/>
              <a:defRPr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  <a:defRPr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○"/>
              <a:defRPr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■"/>
              <a:defRPr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175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Calibri"/>
              <a:buChar char="●"/>
              <a:defRPr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Calibri"/>
              <a:buChar char="○"/>
              <a:defRPr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175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Calibri"/>
              <a:buChar char="■"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body" idx="7"/>
          </p:nvPr>
        </p:nvSpPr>
        <p:spPr>
          <a:xfrm>
            <a:off x="5972775" y="1992183"/>
            <a:ext cx="2421300" cy="2964000"/>
          </a:xfrm>
          <a:prstGeom prst="rect">
            <a:avLst/>
          </a:prstGeom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  <a:defRPr sz="14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○"/>
              <a:defRPr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■"/>
              <a:defRPr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  <a:defRPr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○"/>
              <a:defRPr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■"/>
              <a:defRPr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175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Calibri"/>
              <a:buChar char="●"/>
              <a:defRPr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Calibri"/>
              <a:buChar char="○"/>
              <a:defRPr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175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Calibri"/>
              <a:buChar char="■"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72" name="Shape 72" descr="8x8Logo_red.png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91688" y="4822973"/>
            <a:ext cx="439250" cy="212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FBEC6-78CF-D344-8092-C3029F158D93}" type="datetimeFigureOut">
              <a:rPr lang="en-US" smtClean="0"/>
              <a:t>1/21/2019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5AE36-2850-8F4C-B4E3-3E17C5B01C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3706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FBEC6-78CF-D344-8092-C3029F158D93}" type="datetimeFigureOut">
              <a:rPr lang="en-US" smtClean="0"/>
              <a:t>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5AE36-2850-8F4C-B4E3-3E17C5B01C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3814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FBEC6-78CF-D344-8092-C3029F158D93}" type="datetimeFigureOut">
              <a:rPr lang="en-US" smtClean="0"/>
              <a:t>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5AE36-2850-8F4C-B4E3-3E17C5B01C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549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IG_NUMBER_1">
    <p:bg>
      <p:bgPr>
        <a:gradFill>
          <a:gsLst>
            <a:gs pos="0">
              <a:srgbClr val="EFEFEF"/>
            </a:gs>
            <a:gs pos="73000">
              <a:srgbClr val="FFFFFF"/>
            </a:gs>
            <a:gs pos="100000">
              <a:srgbClr val="FFFFFF"/>
            </a:gs>
          </a:gsLst>
          <a:lin ang="16200038" scaled="0"/>
        </a:gra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68575" tIns="68575" rIns="68575" bIns="6857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sldNum" idx="12"/>
          </p:nvPr>
        </p:nvSpPr>
        <p:spPr>
          <a:xfrm>
            <a:off x="4297650" y="4846698"/>
            <a:ext cx="548700" cy="29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sz="900">
                <a:solidFill>
                  <a:srgbClr val="B7B7B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buNone/>
              <a:defRPr sz="900">
                <a:solidFill>
                  <a:srgbClr val="B7B7B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buNone/>
              <a:defRPr sz="900">
                <a:solidFill>
                  <a:srgbClr val="B7B7B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buNone/>
              <a:defRPr sz="900">
                <a:solidFill>
                  <a:srgbClr val="B7B7B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buNone/>
              <a:defRPr sz="900">
                <a:solidFill>
                  <a:srgbClr val="B7B7B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buNone/>
              <a:defRPr sz="900">
                <a:solidFill>
                  <a:srgbClr val="B7B7B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buNone/>
              <a:defRPr sz="900">
                <a:solidFill>
                  <a:srgbClr val="B7B7B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buNone/>
              <a:defRPr sz="900">
                <a:solidFill>
                  <a:srgbClr val="B7B7B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buNone/>
              <a:defRPr sz="900">
                <a:solidFill>
                  <a:srgbClr val="B7B7B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X small">
  <p:cSld name="OBJECT_3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Shape 178"/>
          <p:cNvPicPr preferRelativeResize="0"/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Shape 179"/>
          <p:cNvSpPr txBox="1">
            <a:spLocks noGrp="1"/>
          </p:cNvSpPr>
          <p:nvPr>
            <p:ph type="sldNum" idx="12"/>
          </p:nvPr>
        </p:nvSpPr>
        <p:spPr>
          <a:xfrm>
            <a:off x="4297650" y="4846698"/>
            <a:ext cx="548700" cy="29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sz="900">
                <a:solidFill>
                  <a:srgbClr val="B7B7B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buNone/>
              <a:defRPr sz="900">
                <a:solidFill>
                  <a:srgbClr val="B7B7B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buNone/>
              <a:defRPr sz="900">
                <a:solidFill>
                  <a:srgbClr val="B7B7B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buNone/>
              <a:defRPr sz="900">
                <a:solidFill>
                  <a:srgbClr val="B7B7B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buNone/>
              <a:defRPr sz="900">
                <a:solidFill>
                  <a:srgbClr val="B7B7B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buNone/>
              <a:defRPr sz="900">
                <a:solidFill>
                  <a:srgbClr val="B7B7B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buNone/>
              <a:defRPr sz="900">
                <a:solidFill>
                  <a:srgbClr val="B7B7B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buNone/>
              <a:defRPr sz="900">
                <a:solidFill>
                  <a:srgbClr val="B7B7B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buNone/>
              <a:defRPr sz="900">
                <a:solidFill>
                  <a:srgbClr val="B7B7B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X large - Flip">
  <p:cSld name="OBJECT_1_1_2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Shape 184"/>
          <p:cNvPicPr preferRelativeResize="0"/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5"/>
            <a:ext cx="9144000" cy="5143505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Shape 185"/>
          <p:cNvSpPr txBox="1">
            <a:spLocks noGrp="1"/>
          </p:cNvSpPr>
          <p:nvPr>
            <p:ph type="sldNum" idx="12"/>
          </p:nvPr>
        </p:nvSpPr>
        <p:spPr>
          <a:xfrm>
            <a:off x="4297650" y="4846698"/>
            <a:ext cx="548700" cy="29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sz="900">
                <a:solidFill>
                  <a:srgbClr val="B7B7B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buNone/>
              <a:defRPr sz="900">
                <a:solidFill>
                  <a:srgbClr val="B7B7B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buNone/>
              <a:defRPr sz="900">
                <a:solidFill>
                  <a:srgbClr val="B7B7B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buNone/>
              <a:defRPr sz="900">
                <a:solidFill>
                  <a:srgbClr val="B7B7B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buNone/>
              <a:defRPr sz="900">
                <a:solidFill>
                  <a:srgbClr val="B7B7B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buNone/>
              <a:defRPr sz="900">
                <a:solidFill>
                  <a:srgbClr val="B7B7B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buNone/>
              <a:defRPr sz="900">
                <a:solidFill>
                  <a:srgbClr val="B7B7B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buNone/>
              <a:defRPr sz="900">
                <a:solidFill>
                  <a:srgbClr val="B7B7B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buNone/>
              <a:defRPr sz="900">
                <a:solidFill>
                  <a:srgbClr val="B7B7B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X tiny - Right">
  <p:cSld name="OBJECT_4"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Shape 187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Shape 188"/>
          <p:cNvSpPr txBox="1">
            <a:spLocks noGrp="1"/>
          </p:cNvSpPr>
          <p:nvPr>
            <p:ph type="sldNum" idx="12"/>
          </p:nvPr>
        </p:nvSpPr>
        <p:spPr>
          <a:xfrm>
            <a:off x="4297650" y="4846698"/>
            <a:ext cx="548700" cy="29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sz="900">
                <a:solidFill>
                  <a:srgbClr val="B7B7B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buNone/>
              <a:defRPr sz="900">
                <a:solidFill>
                  <a:srgbClr val="B7B7B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buNone/>
              <a:defRPr sz="900">
                <a:solidFill>
                  <a:srgbClr val="B7B7B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buNone/>
              <a:defRPr sz="900">
                <a:solidFill>
                  <a:srgbClr val="B7B7B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buNone/>
              <a:defRPr sz="900">
                <a:solidFill>
                  <a:srgbClr val="B7B7B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buNone/>
              <a:defRPr sz="900">
                <a:solidFill>
                  <a:srgbClr val="B7B7B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buNone/>
              <a:defRPr sz="900">
                <a:solidFill>
                  <a:srgbClr val="B7B7B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buNone/>
              <a:defRPr sz="900">
                <a:solidFill>
                  <a:srgbClr val="B7B7B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buNone/>
              <a:defRPr sz="900">
                <a:solidFill>
                  <a:srgbClr val="B7B7B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X small - right">
  <p:cSld name="OBJECT_2">
    <p:bg>
      <p:bgPr>
        <a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Shape 190"/>
          <p:cNvPicPr preferRelativeResize="0"/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11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Shape 191"/>
          <p:cNvSpPr txBox="1">
            <a:spLocks noGrp="1"/>
          </p:cNvSpPr>
          <p:nvPr>
            <p:ph type="sldNum" idx="12"/>
          </p:nvPr>
        </p:nvSpPr>
        <p:spPr>
          <a:xfrm>
            <a:off x="4297650" y="4846698"/>
            <a:ext cx="548700" cy="29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sz="900">
                <a:solidFill>
                  <a:srgbClr val="B7B7B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buNone/>
              <a:defRPr sz="900">
                <a:solidFill>
                  <a:srgbClr val="B7B7B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buNone/>
              <a:defRPr sz="900">
                <a:solidFill>
                  <a:srgbClr val="B7B7B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buNone/>
              <a:defRPr sz="900">
                <a:solidFill>
                  <a:srgbClr val="B7B7B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buNone/>
              <a:defRPr sz="900">
                <a:solidFill>
                  <a:srgbClr val="B7B7B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buNone/>
              <a:defRPr sz="900">
                <a:solidFill>
                  <a:srgbClr val="B7B7B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buNone/>
              <a:defRPr sz="900">
                <a:solidFill>
                  <a:srgbClr val="B7B7B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buNone/>
              <a:defRPr sz="900">
                <a:solidFill>
                  <a:srgbClr val="B7B7B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buNone/>
              <a:defRPr sz="900">
                <a:solidFill>
                  <a:srgbClr val="B7B7B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X med - right">
  <p:cSld name="OBJECT_1_2">
    <p:bg>
      <p:bgPr>
        <a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Shape 193"/>
          <p:cNvPicPr preferRelativeResize="0"/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Shape 194"/>
          <p:cNvSpPr txBox="1">
            <a:spLocks noGrp="1"/>
          </p:cNvSpPr>
          <p:nvPr>
            <p:ph type="sldNum" idx="12"/>
          </p:nvPr>
        </p:nvSpPr>
        <p:spPr>
          <a:xfrm>
            <a:off x="4297650" y="4846698"/>
            <a:ext cx="548700" cy="29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sz="900">
                <a:solidFill>
                  <a:srgbClr val="B7B7B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buNone/>
              <a:defRPr sz="900">
                <a:solidFill>
                  <a:srgbClr val="B7B7B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buNone/>
              <a:defRPr sz="900">
                <a:solidFill>
                  <a:srgbClr val="B7B7B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buNone/>
              <a:defRPr sz="900">
                <a:solidFill>
                  <a:srgbClr val="B7B7B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buNone/>
              <a:defRPr sz="900">
                <a:solidFill>
                  <a:srgbClr val="B7B7B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buNone/>
              <a:defRPr sz="900">
                <a:solidFill>
                  <a:srgbClr val="B7B7B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buNone/>
              <a:defRPr sz="900">
                <a:solidFill>
                  <a:srgbClr val="B7B7B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buNone/>
              <a:defRPr sz="900">
                <a:solidFill>
                  <a:srgbClr val="B7B7B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buNone/>
              <a:defRPr sz="900">
                <a:solidFill>
                  <a:srgbClr val="B7B7B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628650" y="1317804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alibri"/>
              <a:buChar char="●"/>
              <a:defRPr sz="1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○"/>
              <a:defRPr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■"/>
              <a:defRPr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●"/>
              <a:defRPr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○"/>
              <a:defRPr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■"/>
              <a:defRPr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●"/>
              <a:defRPr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○"/>
              <a:defRPr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Font typeface="Calibri"/>
              <a:buChar char="■"/>
              <a:defRPr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4297650" y="4846698"/>
            <a:ext cx="548700" cy="29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sz="900">
                <a:solidFill>
                  <a:srgbClr val="B7B7B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buNone/>
              <a:defRPr sz="900">
                <a:solidFill>
                  <a:srgbClr val="B7B7B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buNone/>
              <a:defRPr sz="900">
                <a:solidFill>
                  <a:srgbClr val="B7B7B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buNone/>
              <a:defRPr sz="900">
                <a:solidFill>
                  <a:srgbClr val="B7B7B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buNone/>
              <a:defRPr sz="900">
                <a:solidFill>
                  <a:srgbClr val="B7B7B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buNone/>
              <a:defRPr sz="900">
                <a:solidFill>
                  <a:srgbClr val="B7B7B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buNone/>
              <a:defRPr sz="900">
                <a:solidFill>
                  <a:srgbClr val="B7B7B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buNone/>
              <a:defRPr sz="900">
                <a:solidFill>
                  <a:srgbClr val="B7B7B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buNone/>
              <a:defRPr sz="900">
                <a:solidFill>
                  <a:srgbClr val="B7B7B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" name="Shape 9" descr="8x8Logo_red.png"/>
          <p:cNvPicPr preferRelativeResize="0"/>
          <p:nvPr/>
        </p:nvPicPr>
        <p:blipFill rotWithShape="1">
          <a:blip r:embed="rId1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91688" y="4822973"/>
            <a:ext cx="439250" cy="21225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9" r:id="rId3"/>
    <p:sldLayoutId id="2147483660" r:id="rId4"/>
    <p:sldLayoutId id="2147483671" r:id="rId5"/>
    <p:sldLayoutId id="2147483673" r:id="rId6"/>
    <p:sldLayoutId id="2147483674" r:id="rId7"/>
    <p:sldLayoutId id="2147483675" r:id="rId8"/>
    <p:sldLayoutId id="2147483676" r:id="rId9"/>
    <p:sldLayoutId id="2147483733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F086A-1E36-214F-B674-688853BBCF28}" type="datetimeFigureOut">
              <a:rPr lang="en-US" smtClean="0"/>
              <a:t>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C362CF-0583-5643-9E24-4DE661B6C4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067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4FBEC6-78CF-D344-8092-C3029F158D93}" type="datetimeFigureOut">
              <a:rPr lang="en-US" smtClean="0"/>
              <a:t>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B5AE36-2850-8F4C-B4E3-3E17C5B01C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031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hyperlink" Target="https://www.8x8.com/8/why-8x8-x-series-magazine/?email=name@domain.com" TargetMode="External"/><Relationship Id="rId1" Type="http://schemas.openxmlformats.org/officeDocument/2006/relationships/slideLayout" Target="../slideLayouts/slideLayout2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8x8.com/8/why-8x8-x-series-magazine/?email=name@domain.com" TargetMode="External"/><Relationship Id="rId2" Type="http://schemas.openxmlformats.org/officeDocument/2006/relationships/hyperlink" Target="https://www.8x8.com/8/x-series-solution-overview/?email=name@domain.com" TargetMode="Externa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6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8x8.com/8/why-8x8-x-series-magazine/?email=name@domain.com" TargetMode="External"/><Relationship Id="rId2" Type="http://schemas.openxmlformats.org/officeDocument/2006/relationships/hyperlink" Target="https://www.8x8.com/8/x-series-solution-overview/?email=name@domain.com" TargetMode="Externa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63.png"/><Relationship Id="rId4" Type="http://schemas.openxmlformats.org/officeDocument/2006/relationships/hyperlink" Target="mailto:x-series-frost-and-Sullivan-report/?email=name@domain.com" TargetMode="Externa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8x8.com/8/why-8x8-x-series-magazine/?email=name@domain.com" TargetMode="External"/><Relationship Id="rId2" Type="http://schemas.openxmlformats.org/officeDocument/2006/relationships/hyperlink" Target="https://www.8x8.com/8/x-series-solution-overview/?email=name@domain.com" TargetMode="Externa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64.png"/><Relationship Id="rId4" Type="http://schemas.openxmlformats.org/officeDocument/2006/relationships/hyperlink" Target="mailto:x-series-frost-and-Sullivan-report/?email=name@domain.com" TargetMode="Externa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8x8.com/8/why-8x8-x-series-magazine/?email=name@domain.com" TargetMode="External"/><Relationship Id="rId2" Type="http://schemas.openxmlformats.org/officeDocument/2006/relationships/hyperlink" Target="https://www.8x8.com/8/x-series-solution-overview/?email=name@domain.com" TargetMode="Externa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65.png"/><Relationship Id="rId4" Type="http://schemas.openxmlformats.org/officeDocument/2006/relationships/hyperlink" Target="mailto:x-series-frost-and-Sullivan-report/?email=name@domain.com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Shape 414"/>
          <p:cNvSpPr txBox="1">
            <a:spLocks noGrp="1"/>
          </p:cNvSpPr>
          <p:nvPr>
            <p:ph type="ctrTitle"/>
          </p:nvPr>
        </p:nvSpPr>
        <p:spPr>
          <a:xfrm>
            <a:off x="2594700" y="841775"/>
            <a:ext cx="6549300" cy="1790700"/>
          </a:xfrm>
          <a:prstGeom prst="rect">
            <a:avLst/>
          </a:prstGeom>
        </p:spPr>
        <p:txBody>
          <a:bodyPr spcFirstLastPara="1" wrap="square" lIns="68575" tIns="68575" rIns="68575" bIns="68575" anchor="b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n-GB" dirty="0">
                <a:solidFill>
                  <a:srgbClr val="000000"/>
                </a:solidFill>
              </a:rPr>
              <a:t>X Series</a:t>
            </a:r>
            <a:endParaRPr sz="36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5" name="Shape 415"/>
          <p:cNvSpPr txBox="1">
            <a:spLocks noGrp="1"/>
          </p:cNvSpPr>
          <p:nvPr>
            <p:ph type="subTitle" idx="1"/>
          </p:nvPr>
        </p:nvSpPr>
        <p:spPr>
          <a:xfrm>
            <a:off x="2594700" y="2632475"/>
            <a:ext cx="6549300" cy="124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spcAft>
                <a:spcPts val="1600"/>
              </a:spcAft>
            </a:pPr>
            <a:r>
              <a:rPr lang="en-US" dirty="0"/>
              <a:t>Campaign 2.0 assets guide - December 2018</a:t>
            </a:r>
          </a:p>
          <a:p>
            <a:pPr marL="0" lvl="0" indent="0" rtl="0">
              <a:spcBef>
                <a:spcPts val="800"/>
              </a:spcBef>
              <a:spcAft>
                <a:spcPts val="1600"/>
              </a:spcAft>
              <a:buNone/>
            </a:pP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2851FA-A752-422F-8B60-AD22F78B37E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75016C4-DF77-4021-8C37-689A79266A3F}"/>
              </a:ext>
            </a:extLst>
          </p:cNvPr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  <p:sp>
        <p:nvSpPr>
          <p:cNvPr id="11" name="object 2">
            <a:extLst>
              <a:ext uri="{FF2B5EF4-FFF2-40B4-BE49-F238E27FC236}">
                <a16:creationId xmlns:a16="http://schemas.microsoft.com/office/drawing/2014/main" id="{C0399576-15E8-422D-936F-F235C5DF7E9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28600" y="193675"/>
            <a:ext cx="8243888" cy="5730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DE0E1D"/>
                </a:solidFill>
              </a:rPr>
              <a:t>X Series </a:t>
            </a:r>
            <a:r>
              <a:rPr sz="2400" spc="-5" dirty="0">
                <a:solidFill>
                  <a:srgbClr val="DE0E1D"/>
                </a:solidFill>
              </a:rPr>
              <a:t>Campaign</a:t>
            </a:r>
            <a:r>
              <a:rPr sz="2400" spc="-65" dirty="0">
                <a:solidFill>
                  <a:srgbClr val="DE0E1D"/>
                </a:solidFill>
              </a:rPr>
              <a:t> </a:t>
            </a:r>
            <a:r>
              <a:rPr sz="2400" spc="-10" dirty="0">
                <a:solidFill>
                  <a:srgbClr val="E1241B"/>
                </a:solidFill>
              </a:rPr>
              <a:t>Engagement</a:t>
            </a:r>
            <a:endParaRPr sz="2400"/>
          </a:p>
        </p:txBody>
      </p:sp>
      <p:sp>
        <p:nvSpPr>
          <p:cNvPr id="12" name="object 4">
            <a:extLst>
              <a:ext uri="{FF2B5EF4-FFF2-40B4-BE49-F238E27FC236}">
                <a16:creationId xmlns:a16="http://schemas.microsoft.com/office/drawing/2014/main" id="{1C3CDA3F-7539-412B-A0E1-D5F4A2C84A4B}"/>
              </a:ext>
            </a:extLst>
          </p:cNvPr>
          <p:cNvSpPr txBox="1"/>
          <p:nvPr/>
        </p:nvSpPr>
        <p:spPr>
          <a:xfrm>
            <a:off x="605751" y="1090345"/>
            <a:ext cx="2456180" cy="572770"/>
          </a:xfrm>
          <a:prstGeom prst="rect">
            <a:avLst/>
          </a:prstGeom>
          <a:solidFill>
            <a:srgbClr val="9A2026"/>
          </a:solidFill>
        </p:spPr>
        <p:txBody>
          <a:bodyPr vert="horz" wrap="square" lIns="0" tIns="170180" rIns="0" bIns="0" rtlCol="0">
            <a:spAutoFit/>
          </a:bodyPr>
          <a:lstStyle/>
          <a:p>
            <a:pPr marL="348615">
              <a:lnSpc>
                <a:spcPct val="100000"/>
              </a:lnSpc>
              <a:spcBef>
                <a:spcPts val="1340"/>
              </a:spcBef>
            </a:pP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Monitoring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Engagement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13" name="object 5">
            <a:extLst>
              <a:ext uri="{FF2B5EF4-FFF2-40B4-BE49-F238E27FC236}">
                <a16:creationId xmlns:a16="http://schemas.microsoft.com/office/drawing/2014/main" id="{46F2EAD2-5B98-4083-95D8-672C2A76D09D}"/>
              </a:ext>
            </a:extLst>
          </p:cNvPr>
          <p:cNvSpPr txBox="1"/>
          <p:nvPr/>
        </p:nvSpPr>
        <p:spPr>
          <a:xfrm>
            <a:off x="3227044" y="1090345"/>
            <a:ext cx="2456180" cy="572770"/>
          </a:xfrm>
          <a:prstGeom prst="rect">
            <a:avLst/>
          </a:prstGeom>
          <a:solidFill>
            <a:srgbClr val="4E778F"/>
          </a:solidFill>
        </p:spPr>
        <p:txBody>
          <a:bodyPr vert="horz" wrap="square" lIns="0" tIns="170180" rIns="0" bIns="0" rtlCol="0">
            <a:spAutoFit/>
          </a:bodyPr>
          <a:lstStyle/>
          <a:p>
            <a:pPr marL="490220">
              <a:lnSpc>
                <a:spcPct val="100000"/>
              </a:lnSpc>
              <a:spcBef>
                <a:spcPts val="1340"/>
              </a:spcBef>
            </a:pP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Scoring</a:t>
            </a:r>
            <a:r>
              <a:rPr sz="1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Engagement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4" name="object 6">
            <a:extLst>
              <a:ext uri="{FF2B5EF4-FFF2-40B4-BE49-F238E27FC236}">
                <a16:creationId xmlns:a16="http://schemas.microsoft.com/office/drawing/2014/main" id="{C913D500-42CD-4085-9FD0-2FCD497378E7}"/>
              </a:ext>
            </a:extLst>
          </p:cNvPr>
          <p:cNvSpPr txBox="1"/>
          <p:nvPr/>
        </p:nvSpPr>
        <p:spPr>
          <a:xfrm>
            <a:off x="5848350" y="1090345"/>
            <a:ext cx="2456180" cy="572770"/>
          </a:xfrm>
          <a:prstGeom prst="rect">
            <a:avLst/>
          </a:prstGeom>
          <a:solidFill>
            <a:srgbClr val="544B68"/>
          </a:solidFill>
        </p:spPr>
        <p:txBody>
          <a:bodyPr vert="horz" wrap="square" lIns="0" tIns="170180" rIns="0" bIns="0" rtlCol="0">
            <a:spAutoFit/>
          </a:bodyPr>
          <a:lstStyle/>
          <a:p>
            <a:pPr marL="398780">
              <a:lnSpc>
                <a:spcPct val="100000"/>
              </a:lnSpc>
              <a:spcBef>
                <a:spcPts val="1340"/>
              </a:spcBef>
            </a:pP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Sales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Calls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&amp;</a:t>
            </a:r>
            <a:r>
              <a:rPr sz="1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Follow-up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5" name="object 7">
            <a:extLst>
              <a:ext uri="{FF2B5EF4-FFF2-40B4-BE49-F238E27FC236}">
                <a16:creationId xmlns:a16="http://schemas.microsoft.com/office/drawing/2014/main" id="{C79620C5-5DF4-49F7-BBD1-1AE6F0F354FB}"/>
              </a:ext>
            </a:extLst>
          </p:cNvPr>
          <p:cNvSpPr txBox="1"/>
          <p:nvPr/>
        </p:nvSpPr>
        <p:spPr>
          <a:xfrm>
            <a:off x="605748" y="1774149"/>
            <a:ext cx="2455545" cy="2497455"/>
          </a:xfrm>
          <a:prstGeom prst="rect">
            <a:avLst/>
          </a:prstGeom>
          <a:ln w="9519">
            <a:solidFill>
              <a:srgbClr val="CCCCCC"/>
            </a:solidFill>
          </a:ln>
        </p:spPr>
        <p:txBody>
          <a:bodyPr vert="horz" wrap="square" lIns="0" tIns="74930" rIns="0" bIns="0" rtlCol="0">
            <a:spAutoFit/>
          </a:bodyPr>
          <a:lstStyle/>
          <a:p>
            <a:pPr marL="447040" marR="212725" indent="-224790">
              <a:lnSpc>
                <a:spcPct val="97100"/>
              </a:lnSpc>
              <a:spcBef>
                <a:spcPts val="590"/>
              </a:spcBef>
              <a:buFont typeface="Arial"/>
              <a:buChar char="●"/>
              <a:tabLst>
                <a:tab pos="447040" algn="l"/>
                <a:tab pos="447675" algn="l"/>
              </a:tabLst>
            </a:pPr>
            <a:r>
              <a:rPr sz="1200" spc="-10" dirty="0">
                <a:solidFill>
                  <a:srgbClr val="585958"/>
                </a:solidFill>
                <a:latin typeface="Calibri"/>
                <a:cs typeface="Calibri"/>
              </a:rPr>
              <a:t>Campaign should </a:t>
            </a:r>
            <a:r>
              <a:rPr sz="1200" spc="-5" dirty="0">
                <a:solidFill>
                  <a:srgbClr val="585958"/>
                </a:solidFill>
                <a:latin typeface="Calibri"/>
                <a:cs typeface="Calibri"/>
              </a:rPr>
              <a:t>be </a:t>
            </a:r>
            <a:r>
              <a:rPr sz="1200" spc="-10" dirty="0">
                <a:solidFill>
                  <a:srgbClr val="585958"/>
                </a:solidFill>
                <a:latin typeface="Calibri"/>
                <a:cs typeface="Calibri"/>
              </a:rPr>
              <a:t>run </a:t>
            </a:r>
            <a:r>
              <a:rPr sz="1200" spc="-5" dirty="0">
                <a:solidFill>
                  <a:srgbClr val="585958"/>
                </a:solidFill>
                <a:latin typeface="Calibri"/>
                <a:cs typeface="Calibri"/>
              </a:rPr>
              <a:t>on</a:t>
            </a:r>
            <a:r>
              <a:rPr sz="1200" spc="-75" dirty="0">
                <a:solidFill>
                  <a:srgbClr val="585958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958"/>
                </a:solidFill>
                <a:latin typeface="Calibri"/>
                <a:cs typeface="Calibri"/>
              </a:rPr>
              <a:t>a  </a:t>
            </a:r>
            <a:r>
              <a:rPr sz="1200" spc="-10" dirty="0">
                <a:solidFill>
                  <a:srgbClr val="585958"/>
                </a:solidFill>
                <a:latin typeface="Calibri"/>
                <a:cs typeface="Calibri"/>
              </a:rPr>
              <a:t>marketing platform that </a:t>
            </a:r>
            <a:r>
              <a:rPr sz="1200" spc="-5" dirty="0">
                <a:solidFill>
                  <a:srgbClr val="585958"/>
                </a:solidFill>
                <a:latin typeface="Calibri"/>
                <a:cs typeface="Calibri"/>
              </a:rPr>
              <a:t>can  </a:t>
            </a:r>
            <a:r>
              <a:rPr sz="1200" spc="-10" dirty="0">
                <a:solidFill>
                  <a:srgbClr val="585958"/>
                </a:solidFill>
                <a:latin typeface="Calibri"/>
                <a:cs typeface="Calibri"/>
              </a:rPr>
              <a:t>track </a:t>
            </a:r>
            <a:r>
              <a:rPr sz="1200" spc="-5" dirty="0">
                <a:solidFill>
                  <a:srgbClr val="585958"/>
                </a:solidFill>
                <a:latin typeface="Calibri"/>
                <a:cs typeface="Calibri"/>
              </a:rPr>
              <a:t>key actions, such </a:t>
            </a:r>
            <a:r>
              <a:rPr sz="1200" dirty="0">
                <a:solidFill>
                  <a:srgbClr val="585958"/>
                </a:solidFill>
                <a:latin typeface="Calibri"/>
                <a:cs typeface="Calibri"/>
              </a:rPr>
              <a:t>as  </a:t>
            </a:r>
            <a:r>
              <a:rPr sz="1200" spc="-5" dirty="0">
                <a:solidFill>
                  <a:srgbClr val="585958"/>
                </a:solidFill>
                <a:latin typeface="Calibri"/>
                <a:cs typeface="Calibri"/>
              </a:rPr>
              <a:t>email </a:t>
            </a:r>
            <a:r>
              <a:rPr sz="1200" spc="-10" dirty="0">
                <a:solidFill>
                  <a:srgbClr val="585958"/>
                </a:solidFill>
                <a:latin typeface="Calibri"/>
                <a:cs typeface="Calibri"/>
              </a:rPr>
              <a:t>opens, clicks </a:t>
            </a:r>
            <a:r>
              <a:rPr sz="1200" spc="-5" dirty="0">
                <a:solidFill>
                  <a:srgbClr val="585958"/>
                </a:solidFill>
                <a:latin typeface="Calibri"/>
                <a:cs typeface="Calibri"/>
              </a:rPr>
              <a:t>and  </a:t>
            </a:r>
            <a:r>
              <a:rPr sz="1200" spc="-15" dirty="0">
                <a:solidFill>
                  <a:srgbClr val="585958"/>
                </a:solidFill>
                <a:latin typeface="Calibri"/>
                <a:cs typeface="Calibri"/>
              </a:rPr>
              <a:t>downloads</a:t>
            </a:r>
            <a:endParaRPr sz="1200">
              <a:latin typeface="Calibri"/>
              <a:cs typeface="Calibri"/>
            </a:endParaRPr>
          </a:p>
          <a:p>
            <a:pPr marL="447675" marR="280670" indent="-225425">
              <a:lnSpc>
                <a:spcPct val="97200"/>
              </a:lnSpc>
              <a:spcBef>
                <a:spcPts val="1000"/>
              </a:spcBef>
              <a:buFont typeface="Arial"/>
              <a:buChar char="●"/>
              <a:tabLst>
                <a:tab pos="447675" algn="l"/>
                <a:tab pos="448309" algn="l"/>
              </a:tabLst>
            </a:pPr>
            <a:r>
              <a:rPr sz="1200" spc="-10" dirty="0">
                <a:solidFill>
                  <a:srgbClr val="585958"/>
                </a:solidFill>
                <a:latin typeface="Calibri"/>
                <a:cs typeface="Calibri"/>
              </a:rPr>
              <a:t>The landing pages </a:t>
            </a:r>
            <a:r>
              <a:rPr sz="1200" spc="-5" dirty="0">
                <a:solidFill>
                  <a:srgbClr val="585958"/>
                </a:solidFill>
                <a:latin typeface="Calibri"/>
                <a:cs typeface="Calibri"/>
              </a:rPr>
              <a:t>are  </a:t>
            </a:r>
            <a:r>
              <a:rPr sz="1200" spc="-10" dirty="0">
                <a:solidFill>
                  <a:srgbClr val="585958"/>
                </a:solidFill>
                <a:latin typeface="Calibri"/>
                <a:cs typeface="Calibri"/>
              </a:rPr>
              <a:t>designed </a:t>
            </a:r>
            <a:r>
              <a:rPr sz="1200" spc="-5" dirty="0">
                <a:solidFill>
                  <a:srgbClr val="585958"/>
                </a:solidFill>
                <a:latin typeface="Calibri"/>
                <a:cs typeface="Calibri"/>
              </a:rPr>
              <a:t>to </a:t>
            </a:r>
            <a:r>
              <a:rPr sz="1200" spc="-10" dirty="0">
                <a:solidFill>
                  <a:srgbClr val="585958"/>
                </a:solidFill>
                <a:latin typeface="Calibri"/>
                <a:cs typeface="Calibri"/>
              </a:rPr>
              <a:t>capture </a:t>
            </a:r>
            <a:r>
              <a:rPr sz="1200" spc="-5" dirty="0">
                <a:solidFill>
                  <a:srgbClr val="585958"/>
                </a:solidFill>
                <a:latin typeface="Calibri"/>
                <a:cs typeface="Calibri"/>
              </a:rPr>
              <a:t>key  contact </a:t>
            </a:r>
            <a:r>
              <a:rPr sz="1200" spc="-10" dirty="0">
                <a:solidFill>
                  <a:srgbClr val="585958"/>
                </a:solidFill>
                <a:latin typeface="Calibri"/>
                <a:cs typeface="Calibri"/>
              </a:rPr>
              <a:t>information prior</a:t>
            </a:r>
            <a:r>
              <a:rPr sz="1200" spc="-85" dirty="0">
                <a:solidFill>
                  <a:srgbClr val="585958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585958"/>
                </a:solidFill>
                <a:latin typeface="Calibri"/>
                <a:cs typeface="Calibri"/>
              </a:rPr>
              <a:t>to  </a:t>
            </a:r>
            <a:r>
              <a:rPr sz="1200" spc="-10" dirty="0">
                <a:solidFill>
                  <a:srgbClr val="585958"/>
                </a:solidFill>
                <a:latin typeface="Calibri"/>
                <a:cs typeface="Calibri"/>
              </a:rPr>
              <a:t>marketing </a:t>
            </a:r>
            <a:r>
              <a:rPr sz="1200" dirty="0">
                <a:solidFill>
                  <a:srgbClr val="585958"/>
                </a:solidFill>
                <a:latin typeface="Calibri"/>
                <a:cs typeface="Calibri"/>
              </a:rPr>
              <a:t>asset</a:t>
            </a:r>
            <a:r>
              <a:rPr sz="1200" spc="-70" dirty="0">
                <a:solidFill>
                  <a:srgbClr val="585958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585958"/>
                </a:solidFill>
                <a:latin typeface="Calibri"/>
                <a:cs typeface="Calibri"/>
              </a:rPr>
              <a:t>download</a:t>
            </a:r>
            <a:endParaRPr sz="1200">
              <a:latin typeface="Calibri"/>
              <a:cs typeface="Calibri"/>
            </a:endParaRPr>
          </a:p>
          <a:p>
            <a:pPr marL="447675" marR="217804" indent="-225425">
              <a:lnSpc>
                <a:spcPct val="97500"/>
              </a:lnSpc>
              <a:spcBef>
                <a:spcPts val="994"/>
              </a:spcBef>
              <a:buFont typeface="Arial"/>
              <a:buChar char="●"/>
              <a:tabLst>
                <a:tab pos="447675" algn="l"/>
                <a:tab pos="448309" algn="l"/>
              </a:tabLst>
            </a:pPr>
            <a:r>
              <a:rPr sz="1200" spc="-10" dirty="0">
                <a:solidFill>
                  <a:srgbClr val="585958"/>
                </a:solidFill>
                <a:latin typeface="Calibri"/>
                <a:cs typeface="Calibri"/>
              </a:rPr>
              <a:t>Contact information  submitted </a:t>
            </a:r>
            <a:r>
              <a:rPr sz="1200" spc="-5" dirty="0">
                <a:solidFill>
                  <a:srgbClr val="585958"/>
                </a:solidFill>
                <a:latin typeface="Calibri"/>
                <a:cs typeface="Calibri"/>
              </a:rPr>
              <a:t>in </a:t>
            </a:r>
            <a:r>
              <a:rPr sz="1200" spc="-10" dirty="0">
                <a:solidFill>
                  <a:srgbClr val="585958"/>
                </a:solidFill>
                <a:latin typeface="Calibri"/>
                <a:cs typeface="Calibri"/>
              </a:rPr>
              <a:t>the form will be  </a:t>
            </a:r>
            <a:r>
              <a:rPr sz="1200" spc="-5" dirty="0">
                <a:solidFill>
                  <a:srgbClr val="585958"/>
                </a:solidFill>
                <a:latin typeface="Calibri"/>
                <a:cs typeface="Calibri"/>
              </a:rPr>
              <a:t>sent to </a:t>
            </a:r>
            <a:r>
              <a:rPr sz="1200" spc="-10" dirty="0">
                <a:solidFill>
                  <a:srgbClr val="585958"/>
                </a:solidFill>
                <a:latin typeface="Calibri"/>
                <a:cs typeface="Calibri"/>
              </a:rPr>
              <a:t>you via</a:t>
            </a:r>
            <a:r>
              <a:rPr sz="1200" spc="-55" dirty="0">
                <a:solidFill>
                  <a:srgbClr val="585958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585958"/>
                </a:solidFill>
                <a:latin typeface="Calibri"/>
                <a:cs typeface="Calibri"/>
              </a:rPr>
              <a:t>email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6" name="object 8">
            <a:extLst>
              <a:ext uri="{FF2B5EF4-FFF2-40B4-BE49-F238E27FC236}">
                <a16:creationId xmlns:a16="http://schemas.microsoft.com/office/drawing/2014/main" id="{B307FDC1-5607-47AE-B7BE-2B0A96C262C4}"/>
              </a:ext>
            </a:extLst>
          </p:cNvPr>
          <p:cNvSpPr txBox="1"/>
          <p:nvPr/>
        </p:nvSpPr>
        <p:spPr>
          <a:xfrm>
            <a:off x="3227049" y="1774149"/>
            <a:ext cx="2455545" cy="2497455"/>
          </a:xfrm>
          <a:prstGeom prst="rect">
            <a:avLst/>
          </a:prstGeom>
          <a:ln w="9519">
            <a:solidFill>
              <a:srgbClr val="CCCCCC"/>
            </a:solidFill>
          </a:ln>
        </p:spPr>
        <p:txBody>
          <a:bodyPr vert="horz" wrap="square" lIns="0" tIns="74295" rIns="0" bIns="0" rtlCol="0">
            <a:spAutoFit/>
          </a:bodyPr>
          <a:lstStyle/>
          <a:p>
            <a:pPr marL="447040" marR="488315" indent="-224790">
              <a:lnSpc>
                <a:spcPct val="97500"/>
              </a:lnSpc>
              <a:spcBef>
                <a:spcPts val="585"/>
              </a:spcBef>
              <a:buFont typeface="Arial"/>
              <a:buChar char="●"/>
              <a:tabLst>
                <a:tab pos="447040" algn="l"/>
                <a:tab pos="447675" algn="l"/>
              </a:tabLst>
            </a:pPr>
            <a:r>
              <a:rPr sz="1200" spc="-5" dirty="0">
                <a:solidFill>
                  <a:srgbClr val="585958"/>
                </a:solidFill>
                <a:latin typeface="Calibri"/>
                <a:cs typeface="Calibri"/>
              </a:rPr>
              <a:t>Track which contacts</a:t>
            </a:r>
            <a:r>
              <a:rPr sz="1200" spc="-185" dirty="0">
                <a:solidFill>
                  <a:srgbClr val="585958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585958"/>
                </a:solidFill>
                <a:latin typeface="Calibri"/>
                <a:cs typeface="Calibri"/>
              </a:rPr>
              <a:t>are  </a:t>
            </a:r>
            <a:r>
              <a:rPr sz="1200" spc="-10" dirty="0">
                <a:solidFill>
                  <a:srgbClr val="585958"/>
                </a:solidFill>
                <a:latin typeface="Calibri"/>
                <a:cs typeface="Calibri"/>
              </a:rPr>
              <a:t>opening the emails </a:t>
            </a:r>
            <a:r>
              <a:rPr sz="1200" spc="-5" dirty="0">
                <a:solidFill>
                  <a:srgbClr val="585958"/>
                </a:solidFill>
                <a:latin typeface="Calibri"/>
                <a:cs typeface="Calibri"/>
              </a:rPr>
              <a:t>and  </a:t>
            </a:r>
            <a:r>
              <a:rPr sz="1200" spc="-10" dirty="0">
                <a:solidFill>
                  <a:srgbClr val="585958"/>
                </a:solidFill>
                <a:latin typeface="Calibri"/>
                <a:cs typeface="Calibri"/>
              </a:rPr>
              <a:t>downloading</a:t>
            </a:r>
            <a:r>
              <a:rPr sz="1200" spc="-35" dirty="0">
                <a:solidFill>
                  <a:srgbClr val="585958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585958"/>
                </a:solidFill>
                <a:latin typeface="Calibri"/>
                <a:cs typeface="Calibri"/>
              </a:rPr>
              <a:t>content</a:t>
            </a:r>
            <a:endParaRPr sz="1200">
              <a:latin typeface="Calibri"/>
              <a:cs typeface="Calibri"/>
            </a:endParaRPr>
          </a:p>
          <a:p>
            <a:pPr marL="447040" indent="-225425">
              <a:lnSpc>
                <a:spcPts val="1415"/>
              </a:lnSpc>
              <a:spcBef>
                <a:spcPts val="960"/>
              </a:spcBef>
              <a:buFont typeface="Arial"/>
              <a:buChar char="●"/>
              <a:tabLst>
                <a:tab pos="447040" algn="l"/>
                <a:tab pos="447675" algn="l"/>
              </a:tabLst>
            </a:pPr>
            <a:r>
              <a:rPr sz="1200" spc="-10" dirty="0">
                <a:solidFill>
                  <a:srgbClr val="585958"/>
                </a:solidFill>
                <a:latin typeface="Calibri"/>
                <a:cs typeface="Calibri"/>
              </a:rPr>
              <a:t>Recommended </a:t>
            </a:r>
            <a:r>
              <a:rPr sz="1200" spc="-5" dirty="0">
                <a:solidFill>
                  <a:srgbClr val="585958"/>
                </a:solidFill>
                <a:latin typeface="Calibri"/>
                <a:cs typeface="Calibri"/>
              </a:rPr>
              <a:t>lead</a:t>
            </a:r>
            <a:r>
              <a:rPr sz="1200" spc="-145" dirty="0">
                <a:solidFill>
                  <a:srgbClr val="585958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585958"/>
                </a:solidFill>
                <a:latin typeface="Calibri"/>
                <a:cs typeface="Calibri"/>
              </a:rPr>
              <a:t>scoring:</a:t>
            </a:r>
            <a:endParaRPr sz="1200">
              <a:latin typeface="Calibri"/>
              <a:cs typeface="Calibri"/>
            </a:endParaRPr>
          </a:p>
          <a:p>
            <a:pPr marL="621665" lvl="1" indent="-174625">
              <a:lnSpc>
                <a:spcPts val="1415"/>
              </a:lnSpc>
              <a:buFont typeface="Arial"/>
              <a:buChar char="○"/>
              <a:tabLst>
                <a:tab pos="622300" algn="l"/>
              </a:tabLst>
            </a:pPr>
            <a:r>
              <a:rPr sz="1200" dirty="0">
                <a:solidFill>
                  <a:srgbClr val="585958"/>
                </a:solidFill>
                <a:latin typeface="Calibri"/>
                <a:cs typeface="Calibri"/>
              </a:rPr>
              <a:t>1 </a:t>
            </a:r>
            <a:r>
              <a:rPr sz="1200" spc="-10" dirty="0">
                <a:solidFill>
                  <a:srgbClr val="585958"/>
                </a:solidFill>
                <a:latin typeface="Calibri"/>
                <a:cs typeface="Calibri"/>
              </a:rPr>
              <a:t>point </a:t>
            </a:r>
            <a:r>
              <a:rPr sz="1200" spc="-5" dirty="0">
                <a:solidFill>
                  <a:srgbClr val="585958"/>
                </a:solidFill>
                <a:latin typeface="Calibri"/>
                <a:cs typeface="Calibri"/>
              </a:rPr>
              <a:t>for</a:t>
            </a:r>
            <a:r>
              <a:rPr sz="1200" spc="-45" dirty="0">
                <a:solidFill>
                  <a:srgbClr val="585958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585958"/>
                </a:solidFill>
                <a:latin typeface="Calibri"/>
                <a:cs typeface="Calibri"/>
              </a:rPr>
              <a:t>opens</a:t>
            </a:r>
            <a:endParaRPr sz="1200">
              <a:latin typeface="Calibri"/>
              <a:cs typeface="Calibri"/>
            </a:endParaRPr>
          </a:p>
          <a:p>
            <a:pPr marL="621665" marR="574040" lvl="1" indent="-174625">
              <a:lnSpc>
                <a:spcPts val="1390"/>
              </a:lnSpc>
              <a:spcBef>
                <a:spcPts val="160"/>
              </a:spcBef>
              <a:buFont typeface="Arial"/>
              <a:buChar char="○"/>
              <a:tabLst>
                <a:tab pos="622300" algn="l"/>
              </a:tabLst>
            </a:pPr>
            <a:r>
              <a:rPr sz="1200" dirty="0">
                <a:solidFill>
                  <a:srgbClr val="585958"/>
                </a:solidFill>
                <a:latin typeface="Calibri"/>
                <a:cs typeface="Calibri"/>
              </a:rPr>
              <a:t>2 </a:t>
            </a:r>
            <a:r>
              <a:rPr sz="1200" spc="-10" dirty="0">
                <a:solidFill>
                  <a:srgbClr val="585958"/>
                </a:solidFill>
                <a:latin typeface="Calibri"/>
                <a:cs typeface="Calibri"/>
              </a:rPr>
              <a:t>points </a:t>
            </a:r>
            <a:r>
              <a:rPr sz="1200" spc="-5" dirty="0">
                <a:solidFill>
                  <a:srgbClr val="585958"/>
                </a:solidFill>
                <a:latin typeface="Calibri"/>
                <a:cs typeface="Calibri"/>
              </a:rPr>
              <a:t>for clicks</a:t>
            </a:r>
            <a:r>
              <a:rPr sz="1200" spc="-175" dirty="0">
                <a:solidFill>
                  <a:srgbClr val="585958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585958"/>
                </a:solidFill>
                <a:latin typeface="Calibri"/>
                <a:cs typeface="Calibri"/>
              </a:rPr>
              <a:t>on  email</a:t>
            </a:r>
            <a:r>
              <a:rPr sz="1200" spc="-25" dirty="0">
                <a:solidFill>
                  <a:srgbClr val="585958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585958"/>
                </a:solidFill>
                <a:latin typeface="Calibri"/>
                <a:cs typeface="Calibri"/>
              </a:rPr>
              <a:t>CTAs</a:t>
            </a:r>
            <a:endParaRPr sz="1200">
              <a:latin typeface="Calibri"/>
              <a:cs typeface="Calibri"/>
            </a:endParaRPr>
          </a:p>
          <a:p>
            <a:pPr marL="621665" lvl="1" indent="-174625">
              <a:lnSpc>
                <a:spcPts val="1355"/>
              </a:lnSpc>
              <a:buFont typeface="Arial"/>
              <a:buChar char="○"/>
              <a:tabLst>
                <a:tab pos="622300" algn="l"/>
              </a:tabLst>
            </a:pPr>
            <a:r>
              <a:rPr sz="1200" dirty="0">
                <a:solidFill>
                  <a:srgbClr val="585958"/>
                </a:solidFill>
                <a:latin typeface="Calibri"/>
                <a:cs typeface="Calibri"/>
              </a:rPr>
              <a:t>5 </a:t>
            </a:r>
            <a:r>
              <a:rPr sz="1200" spc="-10" dirty="0">
                <a:solidFill>
                  <a:srgbClr val="585958"/>
                </a:solidFill>
                <a:latin typeface="Calibri"/>
                <a:cs typeface="Calibri"/>
              </a:rPr>
              <a:t>points </a:t>
            </a:r>
            <a:r>
              <a:rPr sz="1200" spc="-5" dirty="0">
                <a:solidFill>
                  <a:srgbClr val="585958"/>
                </a:solidFill>
                <a:latin typeface="Calibri"/>
                <a:cs typeface="Calibri"/>
              </a:rPr>
              <a:t>for each</a:t>
            </a:r>
            <a:r>
              <a:rPr sz="1200" spc="-70" dirty="0">
                <a:solidFill>
                  <a:srgbClr val="585958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585958"/>
                </a:solidFill>
                <a:latin typeface="Calibri"/>
                <a:cs typeface="Calibri"/>
              </a:rPr>
              <a:t>download</a:t>
            </a:r>
            <a:endParaRPr sz="1200">
              <a:latin typeface="Calibri"/>
              <a:cs typeface="Calibri"/>
            </a:endParaRPr>
          </a:p>
          <a:p>
            <a:pPr marL="447040" marR="229870" indent="-224790">
              <a:lnSpc>
                <a:spcPts val="1390"/>
              </a:lnSpc>
              <a:spcBef>
                <a:spcPts val="1240"/>
              </a:spcBef>
              <a:buFont typeface="Arial"/>
              <a:buChar char="●"/>
              <a:tabLst>
                <a:tab pos="447040" algn="l"/>
                <a:tab pos="447675" algn="l"/>
              </a:tabLst>
            </a:pPr>
            <a:r>
              <a:rPr sz="1200" spc="-10" dirty="0">
                <a:solidFill>
                  <a:srgbClr val="585958"/>
                </a:solidFill>
                <a:latin typeface="Calibri"/>
                <a:cs typeface="Calibri"/>
              </a:rPr>
              <a:t>Calculate the cumulative  </a:t>
            </a:r>
            <a:r>
              <a:rPr sz="1200" spc="-5" dirty="0">
                <a:solidFill>
                  <a:srgbClr val="585958"/>
                </a:solidFill>
                <a:latin typeface="Calibri"/>
                <a:cs typeface="Calibri"/>
              </a:rPr>
              <a:t>scores for each </a:t>
            </a:r>
            <a:r>
              <a:rPr sz="1200" spc="-10" dirty="0">
                <a:solidFill>
                  <a:srgbClr val="585958"/>
                </a:solidFill>
                <a:latin typeface="Calibri"/>
                <a:cs typeface="Calibri"/>
              </a:rPr>
              <a:t>prospect</a:t>
            </a:r>
            <a:r>
              <a:rPr sz="1200" spc="-90" dirty="0">
                <a:solidFill>
                  <a:srgbClr val="585958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585958"/>
                </a:solidFill>
                <a:latin typeface="Calibri"/>
                <a:cs typeface="Calibri"/>
              </a:rPr>
              <a:t>and  </a:t>
            </a:r>
            <a:r>
              <a:rPr sz="1200" spc="-10" dirty="0">
                <a:solidFill>
                  <a:srgbClr val="585958"/>
                </a:solidFill>
                <a:latin typeface="Calibri"/>
                <a:cs typeface="Calibri"/>
              </a:rPr>
              <a:t>prioritize </a:t>
            </a:r>
            <a:r>
              <a:rPr sz="1200" spc="-5" dirty="0">
                <a:solidFill>
                  <a:srgbClr val="585958"/>
                </a:solidFill>
                <a:latin typeface="Calibri"/>
                <a:cs typeface="Calibri"/>
              </a:rPr>
              <a:t>for sales</a:t>
            </a:r>
            <a:r>
              <a:rPr sz="1200" spc="-110" dirty="0">
                <a:solidFill>
                  <a:srgbClr val="585958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585958"/>
                </a:solidFill>
                <a:latin typeface="Calibri"/>
                <a:cs typeface="Calibri"/>
              </a:rPr>
              <a:t>follow-up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7" name="object 9">
            <a:extLst>
              <a:ext uri="{FF2B5EF4-FFF2-40B4-BE49-F238E27FC236}">
                <a16:creationId xmlns:a16="http://schemas.microsoft.com/office/drawing/2014/main" id="{059C298C-FCF9-4DF3-A5DF-C554FA681F68}"/>
              </a:ext>
            </a:extLst>
          </p:cNvPr>
          <p:cNvSpPr txBox="1"/>
          <p:nvPr/>
        </p:nvSpPr>
        <p:spPr>
          <a:xfrm>
            <a:off x="5848350" y="1774149"/>
            <a:ext cx="2455545" cy="2497455"/>
          </a:xfrm>
          <a:prstGeom prst="rect">
            <a:avLst/>
          </a:prstGeom>
          <a:ln w="9519">
            <a:solidFill>
              <a:srgbClr val="CCCCCC"/>
            </a:solidFill>
          </a:ln>
        </p:spPr>
        <p:txBody>
          <a:bodyPr vert="horz" wrap="square" lIns="0" tIns="74930" rIns="0" bIns="0" rtlCol="0">
            <a:spAutoFit/>
          </a:bodyPr>
          <a:lstStyle/>
          <a:p>
            <a:pPr marL="447040" marR="230504" indent="-224790">
              <a:lnSpc>
                <a:spcPct val="97100"/>
              </a:lnSpc>
              <a:spcBef>
                <a:spcPts val="590"/>
              </a:spcBef>
              <a:buFont typeface="Arial"/>
              <a:buChar char="●"/>
              <a:tabLst>
                <a:tab pos="447040" algn="l"/>
                <a:tab pos="447675" algn="l"/>
              </a:tabLst>
            </a:pPr>
            <a:r>
              <a:rPr sz="1200" spc="-10" dirty="0">
                <a:solidFill>
                  <a:srgbClr val="585958"/>
                </a:solidFill>
                <a:latin typeface="Calibri"/>
                <a:cs typeface="Calibri"/>
              </a:rPr>
              <a:t>Throughout the campaign,  prospects </a:t>
            </a:r>
            <a:r>
              <a:rPr sz="1200" spc="-5" dirty="0">
                <a:solidFill>
                  <a:srgbClr val="585958"/>
                </a:solidFill>
                <a:latin typeface="Calibri"/>
                <a:cs typeface="Calibri"/>
              </a:rPr>
              <a:t>may </a:t>
            </a:r>
            <a:r>
              <a:rPr sz="1200" spc="-10" dirty="0">
                <a:solidFill>
                  <a:srgbClr val="585958"/>
                </a:solidFill>
                <a:latin typeface="Calibri"/>
                <a:cs typeface="Calibri"/>
              </a:rPr>
              <a:t>respond </a:t>
            </a:r>
            <a:r>
              <a:rPr sz="1200" spc="-5" dirty="0">
                <a:solidFill>
                  <a:srgbClr val="585958"/>
                </a:solidFill>
                <a:latin typeface="Calibri"/>
                <a:cs typeface="Calibri"/>
              </a:rPr>
              <a:t>to  one or </a:t>
            </a:r>
            <a:r>
              <a:rPr sz="1200" spc="-10" dirty="0">
                <a:solidFill>
                  <a:srgbClr val="585958"/>
                </a:solidFill>
                <a:latin typeface="Calibri"/>
                <a:cs typeface="Calibri"/>
              </a:rPr>
              <a:t>more emails with </a:t>
            </a:r>
            <a:r>
              <a:rPr sz="1200" dirty="0">
                <a:solidFill>
                  <a:srgbClr val="585958"/>
                </a:solidFill>
                <a:latin typeface="Calibri"/>
                <a:cs typeface="Calibri"/>
              </a:rPr>
              <a:t>an  </a:t>
            </a:r>
            <a:r>
              <a:rPr sz="1200" spc="-10" dirty="0">
                <a:solidFill>
                  <a:srgbClr val="585958"/>
                </a:solidFill>
                <a:latin typeface="Calibri"/>
                <a:cs typeface="Calibri"/>
              </a:rPr>
              <a:t>invitation </a:t>
            </a:r>
            <a:r>
              <a:rPr sz="1200" spc="-5" dirty="0">
                <a:solidFill>
                  <a:srgbClr val="585958"/>
                </a:solidFill>
                <a:latin typeface="Calibri"/>
                <a:cs typeface="Calibri"/>
              </a:rPr>
              <a:t>to contact </a:t>
            </a:r>
            <a:r>
              <a:rPr sz="1200" spc="-10" dirty="0">
                <a:solidFill>
                  <a:srgbClr val="585958"/>
                </a:solidFill>
                <a:latin typeface="Calibri"/>
                <a:cs typeface="Calibri"/>
              </a:rPr>
              <a:t>them </a:t>
            </a:r>
            <a:r>
              <a:rPr sz="1200" spc="-5" dirty="0">
                <a:solidFill>
                  <a:srgbClr val="585958"/>
                </a:solidFill>
                <a:latin typeface="Calibri"/>
                <a:cs typeface="Calibri"/>
              </a:rPr>
              <a:t>or  to </a:t>
            </a:r>
            <a:r>
              <a:rPr sz="1200" spc="-10" dirty="0">
                <a:solidFill>
                  <a:srgbClr val="585958"/>
                </a:solidFill>
                <a:latin typeface="Calibri"/>
                <a:cs typeface="Calibri"/>
              </a:rPr>
              <a:t>request </a:t>
            </a:r>
            <a:r>
              <a:rPr sz="1200" spc="-5" dirty="0">
                <a:solidFill>
                  <a:srgbClr val="585958"/>
                </a:solidFill>
                <a:latin typeface="Calibri"/>
                <a:cs typeface="Calibri"/>
              </a:rPr>
              <a:t>additional</a:t>
            </a:r>
            <a:r>
              <a:rPr sz="1200" spc="-65" dirty="0">
                <a:solidFill>
                  <a:srgbClr val="585958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585958"/>
                </a:solidFill>
                <a:latin typeface="Calibri"/>
                <a:cs typeface="Calibri"/>
              </a:rPr>
              <a:t>info.</a:t>
            </a:r>
            <a:endParaRPr sz="1200">
              <a:latin typeface="Calibri"/>
              <a:cs typeface="Calibri"/>
            </a:endParaRPr>
          </a:p>
          <a:p>
            <a:pPr marL="447040" marR="218440" indent="-224790">
              <a:lnSpc>
                <a:spcPct val="97500"/>
              </a:lnSpc>
              <a:spcBef>
                <a:spcPts val="994"/>
              </a:spcBef>
              <a:buFont typeface="Arial"/>
              <a:buChar char="●"/>
              <a:tabLst>
                <a:tab pos="447040" algn="l"/>
                <a:tab pos="447675" algn="l"/>
              </a:tabLst>
            </a:pPr>
            <a:r>
              <a:rPr sz="1200" spc="-10" dirty="0">
                <a:solidFill>
                  <a:srgbClr val="585958"/>
                </a:solidFill>
                <a:latin typeface="Calibri"/>
                <a:cs typeface="Calibri"/>
              </a:rPr>
              <a:t>The </a:t>
            </a:r>
            <a:r>
              <a:rPr sz="1200" spc="-5" dirty="0">
                <a:solidFill>
                  <a:srgbClr val="585958"/>
                </a:solidFill>
                <a:latin typeface="Calibri"/>
                <a:cs typeface="Calibri"/>
              </a:rPr>
              <a:t>sales team </a:t>
            </a:r>
            <a:r>
              <a:rPr sz="1200" spc="-10" dirty="0">
                <a:solidFill>
                  <a:srgbClr val="585958"/>
                </a:solidFill>
                <a:latin typeface="Calibri"/>
                <a:cs typeface="Calibri"/>
              </a:rPr>
              <a:t>should </a:t>
            </a:r>
            <a:r>
              <a:rPr sz="1200" spc="-5" dirty="0">
                <a:solidFill>
                  <a:srgbClr val="585958"/>
                </a:solidFill>
                <a:latin typeface="Calibri"/>
                <a:cs typeface="Calibri"/>
              </a:rPr>
              <a:t>follow  </a:t>
            </a:r>
            <a:r>
              <a:rPr sz="1200" spc="-10" dirty="0">
                <a:solidFill>
                  <a:srgbClr val="585958"/>
                </a:solidFill>
                <a:latin typeface="Calibri"/>
                <a:cs typeface="Calibri"/>
              </a:rPr>
              <a:t>up with those prospects </a:t>
            </a:r>
            <a:r>
              <a:rPr sz="1200" spc="-5" dirty="0">
                <a:solidFill>
                  <a:srgbClr val="585958"/>
                </a:solidFill>
                <a:latin typeface="Calibri"/>
                <a:cs typeface="Calibri"/>
              </a:rPr>
              <a:t>via  email or</a:t>
            </a:r>
            <a:r>
              <a:rPr sz="1200" spc="-40" dirty="0">
                <a:solidFill>
                  <a:srgbClr val="585958"/>
                </a:solidFill>
                <a:latin typeface="Calibri"/>
                <a:cs typeface="Calibri"/>
              </a:rPr>
              <a:t> </a:t>
            </a:r>
            <a:r>
              <a:rPr sz="1200" spc="-15" dirty="0">
                <a:solidFill>
                  <a:srgbClr val="585958"/>
                </a:solidFill>
                <a:latin typeface="Calibri"/>
                <a:cs typeface="Calibri"/>
              </a:rPr>
              <a:t>phone</a:t>
            </a:r>
            <a:endParaRPr sz="1200" dirty="0">
              <a:latin typeface="Calibri"/>
              <a:cs typeface="Calibri"/>
            </a:endParaRPr>
          </a:p>
          <a:p>
            <a:pPr marL="447040" marR="240029" indent="-224790">
              <a:lnSpc>
                <a:spcPct val="97200"/>
              </a:lnSpc>
              <a:spcBef>
                <a:spcPts val="1000"/>
              </a:spcBef>
              <a:buFont typeface="Arial"/>
              <a:buChar char="●"/>
              <a:tabLst>
                <a:tab pos="447040" algn="l"/>
                <a:tab pos="447675" algn="l"/>
              </a:tabLst>
            </a:pPr>
            <a:r>
              <a:rPr sz="1200" spc="-10" dirty="0">
                <a:solidFill>
                  <a:srgbClr val="585958"/>
                </a:solidFill>
                <a:latin typeface="Calibri"/>
                <a:cs typeface="Calibri"/>
              </a:rPr>
              <a:t>Unsolicited follow-up calls  should be </a:t>
            </a:r>
            <a:r>
              <a:rPr sz="1200" spc="-5" dirty="0">
                <a:solidFill>
                  <a:srgbClr val="585958"/>
                </a:solidFill>
                <a:latin typeface="Calibri"/>
                <a:cs typeface="Calibri"/>
              </a:rPr>
              <a:t>avoided </a:t>
            </a:r>
            <a:r>
              <a:rPr sz="1200" spc="-10" dirty="0">
                <a:solidFill>
                  <a:srgbClr val="585958"/>
                </a:solidFill>
                <a:latin typeface="Calibri"/>
                <a:cs typeface="Calibri"/>
              </a:rPr>
              <a:t>until</a:t>
            </a:r>
            <a:r>
              <a:rPr sz="1200" spc="-145" dirty="0">
                <a:solidFill>
                  <a:srgbClr val="585958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585958"/>
                </a:solidFill>
                <a:latin typeface="Calibri"/>
                <a:cs typeface="Calibri"/>
              </a:rPr>
              <a:t>after  </a:t>
            </a:r>
            <a:r>
              <a:rPr sz="1200" spc="-10" dirty="0">
                <a:solidFill>
                  <a:srgbClr val="585958"/>
                </a:solidFill>
                <a:latin typeface="Calibri"/>
                <a:cs typeface="Calibri"/>
              </a:rPr>
              <a:t>the </a:t>
            </a:r>
            <a:r>
              <a:rPr sz="1200" spc="-5" dirty="0">
                <a:solidFill>
                  <a:srgbClr val="585958"/>
                </a:solidFill>
                <a:latin typeface="Calibri"/>
                <a:cs typeface="Calibri"/>
              </a:rPr>
              <a:t>lead scores </a:t>
            </a:r>
            <a:r>
              <a:rPr sz="1200" spc="-10" dirty="0">
                <a:solidFill>
                  <a:srgbClr val="585958"/>
                </a:solidFill>
                <a:latin typeface="Calibri"/>
                <a:cs typeface="Calibri"/>
              </a:rPr>
              <a:t>have been  finalized</a:t>
            </a:r>
            <a:endParaRPr sz="12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320998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Campaign creative</a:t>
            </a:r>
            <a:endParaRPr lang="en-US" sz="27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715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595">
            <a:extLst>
              <a:ext uri="{FF2B5EF4-FFF2-40B4-BE49-F238E27FC236}">
                <a16:creationId xmlns:a16="http://schemas.microsoft.com/office/drawing/2014/main" id="{C8DD91B2-9E55-CD47-90F4-1D029660BAC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28275" y="193300"/>
            <a:ext cx="8244300" cy="5727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r>
              <a:rPr lang="en-US" dirty="0"/>
              <a:t>Creative Assets – Static Banner Ads – X Series Magazine</a:t>
            </a:r>
            <a:br>
              <a:rPr lang="en-US" sz="1350" dirty="0">
                <a:solidFill>
                  <a:schemeClr val="accent1"/>
                </a:solidFill>
              </a:rPr>
            </a:br>
            <a:endParaRPr lang="en-US" sz="1350" dirty="0">
              <a:solidFill>
                <a:schemeClr val="accent1"/>
              </a:solidFill>
            </a:endParaRPr>
          </a:p>
        </p:txBody>
      </p:sp>
      <p:sp>
        <p:nvSpPr>
          <p:cNvPr id="16" name="Shape 618">
            <a:extLst>
              <a:ext uri="{FF2B5EF4-FFF2-40B4-BE49-F238E27FC236}">
                <a16:creationId xmlns:a16="http://schemas.microsoft.com/office/drawing/2014/main" id="{CCEAB8B5-2354-3547-A1F5-B926D633B7B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4297650" y="4846698"/>
            <a:ext cx="548700" cy="29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sp>
        <p:nvSpPr>
          <p:cNvPr id="17" name="Shape 619">
            <a:extLst>
              <a:ext uri="{FF2B5EF4-FFF2-40B4-BE49-F238E27FC236}">
                <a16:creationId xmlns:a16="http://schemas.microsoft.com/office/drawing/2014/main" id="{511B3AAA-E110-0B46-A288-1C85EE82749D}"/>
              </a:ext>
            </a:extLst>
          </p:cNvPr>
          <p:cNvSpPr txBox="1">
            <a:spLocks noGrp="1"/>
          </p:cNvSpPr>
          <p:nvPr>
            <p:ph type="sldNum" idx="5"/>
          </p:nvPr>
        </p:nvSpPr>
        <p:spPr>
          <a:xfrm>
            <a:off x="4297650" y="4846698"/>
            <a:ext cx="548700" cy="29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58778E-E0D5-C242-AF08-7E09BFFD95C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000" y="890610"/>
            <a:ext cx="3611880" cy="361188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A573F1C-75D6-4046-AD4F-12504B93474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0842" y="1817216"/>
            <a:ext cx="716072" cy="268527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823117-55F9-9242-B760-B65BD4F0B39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9600" y="1817211"/>
            <a:ext cx="1342639" cy="268527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217937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595">
            <a:extLst>
              <a:ext uri="{FF2B5EF4-FFF2-40B4-BE49-F238E27FC236}">
                <a16:creationId xmlns:a16="http://schemas.microsoft.com/office/drawing/2014/main" id="{C8DD91B2-9E55-CD47-90F4-1D029660BAC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28275" y="193300"/>
            <a:ext cx="8244300" cy="5727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r>
              <a:rPr lang="en-US" dirty="0"/>
              <a:t>Creative Assets – Static Banner Ads – X Series Solution Overview</a:t>
            </a:r>
            <a:br>
              <a:rPr lang="en-US" sz="1350" dirty="0">
                <a:solidFill>
                  <a:schemeClr val="accent1"/>
                </a:solidFill>
              </a:rPr>
            </a:br>
            <a:endParaRPr lang="en-US" sz="1350" dirty="0">
              <a:solidFill>
                <a:schemeClr val="accent1"/>
              </a:solidFill>
            </a:endParaRPr>
          </a:p>
        </p:txBody>
      </p:sp>
      <p:sp>
        <p:nvSpPr>
          <p:cNvPr id="16" name="Shape 618">
            <a:extLst>
              <a:ext uri="{FF2B5EF4-FFF2-40B4-BE49-F238E27FC236}">
                <a16:creationId xmlns:a16="http://schemas.microsoft.com/office/drawing/2014/main" id="{CCEAB8B5-2354-3547-A1F5-B926D633B7B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4297650" y="4846698"/>
            <a:ext cx="548700" cy="29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sp>
        <p:nvSpPr>
          <p:cNvPr id="17" name="Shape 619">
            <a:extLst>
              <a:ext uri="{FF2B5EF4-FFF2-40B4-BE49-F238E27FC236}">
                <a16:creationId xmlns:a16="http://schemas.microsoft.com/office/drawing/2014/main" id="{511B3AAA-E110-0B46-A288-1C85EE82749D}"/>
              </a:ext>
            </a:extLst>
          </p:cNvPr>
          <p:cNvSpPr txBox="1">
            <a:spLocks noGrp="1"/>
          </p:cNvSpPr>
          <p:nvPr>
            <p:ph type="sldNum" idx="5"/>
          </p:nvPr>
        </p:nvSpPr>
        <p:spPr>
          <a:xfrm>
            <a:off x="4297650" y="4846698"/>
            <a:ext cx="548700" cy="29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5F660F-39BB-3249-A44E-4790B6895EE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000" y="890610"/>
            <a:ext cx="3611880" cy="361188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F93DA23-246C-384B-86D1-A7252AA8CBE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0842" y="1817216"/>
            <a:ext cx="716072" cy="268527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B3A2A96-77B7-2B48-8D0F-0B4FBBEA032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9600" y="1817211"/>
            <a:ext cx="1342639" cy="268527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511528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595">
            <a:extLst>
              <a:ext uri="{FF2B5EF4-FFF2-40B4-BE49-F238E27FC236}">
                <a16:creationId xmlns:a16="http://schemas.microsoft.com/office/drawing/2014/main" id="{C8DD91B2-9E55-CD47-90F4-1D029660BAC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28275" y="193300"/>
            <a:ext cx="8244300" cy="5727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r>
              <a:rPr lang="en-US" dirty="0"/>
              <a:t>Creative Assets – Static Banner Ads – Frost &amp; Sullivan Report</a:t>
            </a:r>
            <a:br>
              <a:rPr lang="en-US" sz="1350" dirty="0">
                <a:solidFill>
                  <a:schemeClr val="accent1"/>
                </a:solidFill>
              </a:rPr>
            </a:br>
            <a:endParaRPr lang="en-US" sz="1350" dirty="0">
              <a:solidFill>
                <a:schemeClr val="accent1"/>
              </a:solidFill>
            </a:endParaRPr>
          </a:p>
        </p:txBody>
      </p:sp>
      <p:sp>
        <p:nvSpPr>
          <p:cNvPr id="16" name="Shape 618">
            <a:extLst>
              <a:ext uri="{FF2B5EF4-FFF2-40B4-BE49-F238E27FC236}">
                <a16:creationId xmlns:a16="http://schemas.microsoft.com/office/drawing/2014/main" id="{CCEAB8B5-2354-3547-A1F5-B926D633B7B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4297650" y="4846698"/>
            <a:ext cx="548700" cy="29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sp>
        <p:nvSpPr>
          <p:cNvPr id="17" name="Shape 619">
            <a:extLst>
              <a:ext uri="{FF2B5EF4-FFF2-40B4-BE49-F238E27FC236}">
                <a16:creationId xmlns:a16="http://schemas.microsoft.com/office/drawing/2014/main" id="{511B3AAA-E110-0B46-A288-1C85EE82749D}"/>
              </a:ext>
            </a:extLst>
          </p:cNvPr>
          <p:cNvSpPr txBox="1">
            <a:spLocks noGrp="1"/>
          </p:cNvSpPr>
          <p:nvPr>
            <p:ph type="sldNum" idx="5"/>
          </p:nvPr>
        </p:nvSpPr>
        <p:spPr>
          <a:xfrm>
            <a:off x="4297650" y="4846698"/>
            <a:ext cx="548700" cy="29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592D9D-FE5F-DB47-9BB0-D28AFEE49B3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000" y="931545"/>
            <a:ext cx="3611880" cy="361188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42529CD-28F7-B14B-AB2B-4BA0E3D4C02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0842" y="1858148"/>
            <a:ext cx="716074" cy="268527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69B7E6B-6A26-9A46-BA62-8FBBE5BAD86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9600" y="1858146"/>
            <a:ext cx="1342639" cy="268527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744530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595">
            <a:extLst>
              <a:ext uri="{FF2B5EF4-FFF2-40B4-BE49-F238E27FC236}">
                <a16:creationId xmlns:a16="http://schemas.microsoft.com/office/drawing/2014/main" id="{C8DD91B2-9E55-CD47-90F4-1D029660BAC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28275" y="193300"/>
            <a:ext cx="8244300" cy="5727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r>
              <a:rPr lang="en-US" dirty="0"/>
              <a:t>Creative Assets – Static Banner Ads – Gartner Magic Quadrant </a:t>
            </a:r>
            <a:r>
              <a:rPr lang="en-US" dirty="0" err="1"/>
              <a:t>UCaaS</a:t>
            </a:r>
            <a:r>
              <a:rPr lang="en-US" dirty="0"/>
              <a:t> Report</a:t>
            </a:r>
            <a:br>
              <a:rPr lang="en-US" sz="1350" dirty="0">
                <a:solidFill>
                  <a:schemeClr val="accent1"/>
                </a:solidFill>
              </a:rPr>
            </a:br>
            <a:endParaRPr lang="en-US" sz="1350" dirty="0">
              <a:solidFill>
                <a:schemeClr val="accent1"/>
              </a:solidFill>
            </a:endParaRPr>
          </a:p>
        </p:txBody>
      </p:sp>
      <p:sp>
        <p:nvSpPr>
          <p:cNvPr id="16" name="Shape 618">
            <a:extLst>
              <a:ext uri="{FF2B5EF4-FFF2-40B4-BE49-F238E27FC236}">
                <a16:creationId xmlns:a16="http://schemas.microsoft.com/office/drawing/2014/main" id="{CCEAB8B5-2354-3547-A1F5-B926D633B7B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4297650" y="4846698"/>
            <a:ext cx="548700" cy="29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sp>
        <p:nvSpPr>
          <p:cNvPr id="17" name="Shape 619">
            <a:extLst>
              <a:ext uri="{FF2B5EF4-FFF2-40B4-BE49-F238E27FC236}">
                <a16:creationId xmlns:a16="http://schemas.microsoft.com/office/drawing/2014/main" id="{511B3AAA-E110-0B46-A288-1C85EE82749D}"/>
              </a:ext>
            </a:extLst>
          </p:cNvPr>
          <p:cNvSpPr txBox="1">
            <a:spLocks noGrp="1"/>
          </p:cNvSpPr>
          <p:nvPr>
            <p:ph type="sldNum" idx="5"/>
          </p:nvPr>
        </p:nvSpPr>
        <p:spPr>
          <a:xfrm>
            <a:off x="4297650" y="4846698"/>
            <a:ext cx="548700" cy="29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07962D-9F69-704F-8CD2-443CF8DE76F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000" y="1088120"/>
            <a:ext cx="3611880" cy="361188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560A61C-E609-F94E-A157-466043ABDC1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0842" y="2014725"/>
            <a:ext cx="716073" cy="268527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1D2683D-4435-6F4E-B57C-C69654E7E60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9600" y="2014721"/>
            <a:ext cx="1342639" cy="268527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015836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595">
            <a:extLst>
              <a:ext uri="{FF2B5EF4-FFF2-40B4-BE49-F238E27FC236}">
                <a16:creationId xmlns:a16="http://schemas.microsoft.com/office/drawing/2014/main" id="{C8DD91B2-9E55-CD47-90F4-1D029660BAC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28275" y="193300"/>
            <a:ext cx="8244300" cy="5727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r>
              <a:rPr lang="en-US" dirty="0"/>
              <a:t>Creative Assets – Static Banner Ads – Gartner Magic Quadrant </a:t>
            </a:r>
            <a:r>
              <a:rPr lang="en-US" dirty="0" err="1"/>
              <a:t>CCaaS</a:t>
            </a:r>
            <a:r>
              <a:rPr lang="en-US" dirty="0"/>
              <a:t> Report</a:t>
            </a:r>
            <a:br>
              <a:rPr lang="en-US" sz="1350" dirty="0">
                <a:solidFill>
                  <a:schemeClr val="accent1"/>
                </a:solidFill>
              </a:rPr>
            </a:br>
            <a:endParaRPr lang="en-US" sz="1350" dirty="0">
              <a:solidFill>
                <a:schemeClr val="accent1"/>
              </a:solidFill>
            </a:endParaRPr>
          </a:p>
        </p:txBody>
      </p:sp>
      <p:sp>
        <p:nvSpPr>
          <p:cNvPr id="16" name="Shape 618">
            <a:extLst>
              <a:ext uri="{FF2B5EF4-FFF2-40B4-BE49-F238E27FC236}">
                <a16:creationId xmlns:a16="http://schemas.microsoft.com/office/drawing/2014/main" id="{CCEAB8B5-2354-3547-A1F5-B926D633B7B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4297650" y="4846698"/>
            <a:ext cx="548700" cy="29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sp>
        <p:nvSpPr>
          <p:cNvPr id="17" name="Shape 619">
            <a:extLst>
              <a:ext uri="{FF2B5EF4-FFF2-40B4-BE49-F238E27FC236}">
                <a16:creationId xmlns:a16="http://schemas.microsoft.com/office/drawing/2014/main" id="{511B3AAA-E110-0B46-A288-1C85EE82749D}"/>
              </a:ext>
            </a:extLst>
          </p:cNvPr>
          <p:cNvSpPr txBox="1">
            <a:spLocks noGrp="1"/>
          </p:cNvSpPr>
          <p:nvPr>
            <p:ph type="sldNum" idx="5"/>
          </p:nvPr>
        </p:nvSpPr>
        <p:spPr>
          <a:xfrm>
            <a:off x="4297650" y="4846698"/>
            <a:ext cx="548700" cy="29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C82CF0-DB0D-7F4C-B2DA-F3FD69B30F0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000" y="1088120"/>
            <a:ext cx="3611880" cy="361188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A62995B-C1E7-E243-A240-D313CC0D23C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0842" y="2014725"/>
            <a:ext cx="716072" cy="268527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7F8048C-1507-BB47-A269-02E10DBB855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9600" y="2014721"/>
            <a:ext cx="1342639" cy="268527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478188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595">
            <a:extLst>
              <a:ext uri="{FF2B5EF4-FFF2-40B4-BE49-F238E27FC236}">
                <a16:creationId xmlns:a16="http://schemas.microsoft.com/office/drawing/2014/main" id="{C8DD91B2-9E55-CD47-90F4-1D029660BAC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28275" y="193300"/>
            <a:ext cx="7815208" cy="5727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r>
              <a:rPr lang="en-US" dirty="0"/>
              <a:t>Creative Assets – Animated Ads – X Series Magazine</a:t>
            </a:r>
            <a:br>
              <a:rPr lang="en-US" sz="1350" dirty="0">
                <a:solidFill>
                  <a:schemeClr val="accent1"/>
                </a:solidFill>
              </a:rPr>
            </a:br>
            <a:endParaRPr lang="en-US" sz="1350" dirty="0">
              <a:solidFill>
                <a:schemeClr val="accent1"/>
              </a:solidFill>
            </a:endParaRPr>
          </a:p>
        </p:txBody>
      </p:sp>
      <p:sp>
        <p:nvSpPr>
          <p:cNvPr id="16" name="Shape 618">
            <a:extLst>
              <a:ext uri="{FF2B5EF4-FFF2-40B4-BE49-F238E27FC236}">
                <a16:creationId xmlns:a16="http://schemas.microsoft.com/office/drawing/2014/main" id="{CCEAB8B5-2354-3547-A1F5-B926D633B7B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4297650" y="4846698"/>
            <a:ext cx="548700" cy="29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sp>
        <p:nvSpPr>
          <p:cNvPr id="17" name="Shape 619">
            <a:extLst>
              <a:ext uri="{FF2B5EF4-FFF2-40B4-BE49-F238E27FC236}">
                <a16:creationId xmlns:a16="http://schemas.microsoft.com/office/drawing/2014/main" id="{511B3AAA-E110-0B46-A288-1C85EE82749D}"/>
              </a:ext>
            </a:extLst>
          </p:cNvPr>
          <p:cNvSpPr txBox="1">
            <a:spLocks noGrp="1"/>
          </p:cNvSpPr>
          <p:nvPr>
            <p:ph type="sldNum" idx="5"/>
          </p:nvPr>
        </p:nvSpPr>
        <p:spPr>
          <a:xfrm>
            <a:off x="4297650" y="4846698"/>
            <a:ext cx="548700" cy="29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D91BC3-EE1F-A04A-8865-47D995D6959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8387" y="1137346"/>
            <a:ext cx="5304255" cy="66237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8B2F455-9EAE-464A-B2A9-6F692FA15E2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275" y="2171065"/>
            <a:ext cx="2682240" cy="22352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705361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595">
            <a:extLst>
              <a:ext uri="{FF2B5EF4-FFF2-40B4-BE49-F238E27FC236}">
                <a16:creationId xmlns:a16="http://schemas.microsoft.com/office/drawing/2014/main" id="{C8DD91B2-9E55-CD47-90F4-1D029660BAC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28275" y="193300"/>
            <a:ext cx="7815208" cy="5727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r>
              <a:rPr lang="en-US" dirty="0"/>
              <a:t>Creative Assets – Animated Ads – X Series Solution Overview</a:t>
            </a:r>
            <a:br>
              <a:rPr lang="en-US" sz="1350" dirty="0">
                <a:solidFill>
                  <a:schemeClr val="accent1"/>
                </a:solidFill>
              </a:rPr>
            </a:br>
            <a:endParaRPr lang="en-US" sz="1350" dirty="0">
              <a:solidFill>
                <a:schemeClr val="accent1"/>
              </a:solidFill>
            </a:endParaRPr>
          </a:p>
        </p:txBody>
      </p:sp>
      <p:sp>
        <p:nvSpPr>
          <p:cNvPr id="16" name="Shape 618">
            <a:extLst>
              <a:ext uri="{FF2B5EF4-FFF2-40B4-BE49-F238E27FC236}">
                <a16:creationId xmlns:a16="http://schemas.microsoft.com/office/drawing/2014/main" id="{CCEAB8B5-2354-3547-A1F5-B926D633B7B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4297650" y="4846698"/>
            <a:ext cx="548700" cy="29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sp>
        <p:nvSpPr>
          <p:cNvPr id="17" name="Shape 619">
            <a:extLst>
              <a:ext uri="{FF2B5EF4-FFF2-40B4-BE49-F238E27FC236}">
                <a16:creationId xmlns:a16="http://schemas.microsoft.com/office/drawing/2014/main" id="{511B3AAA-E110-0B46-A288-1C85EE82749D}"/>
              </a:ext>
            </a:extLst>
          </p:cNvPr>
          <p:cNvSpPr txBox="1">
            <a:spLocks noGrp="1"/>
          </p:cNvSpPr>
          <p:nvPr>
            <p:ph type="sldNum" idx="5"/>
          </p:nvPr>
        </p:nvSpPr>
        <p:spPr>
          <a:xfrm>
            <a:off x="4297650" y="4846698"/>
            <a:ext cx="548700" cy="29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309FF9-2BB9-BF4A-B394-7816F09CC1D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8758" y="1161907"/>
            <a:ext cx="5267940" cy="60501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C14D550-BFFE-F740-8124-75D3926DD56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288614" y="2162830"/>
            <a:ext cx="2634114" cy="221886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03886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595">
            <a:extLst>
              <a:ext uri="{FF2B5EF4-FFF2-40B4-BE49-F238E27FC236}">
                <a16:creationId xmlns:a16="http://schemas.microsoft.com/office/drawing/2014/main" id="{C8DD91B2-9E55-CD47-90F4-1D029660BAC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28275" y="193300"/>
            <a:ext cx="8244300" cy="5727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r>
              <a:rPr lang="en-US" dirty="0"/>
              <a:t>Creative Assets – Animated Ads – Frost &amp; Sullivan Report</a:t>
            </a:r>
            <a:br>
              <a:rPr lang="en-US" sz="1350" dirty="0">
                <a:solidFill>
                  <a:schemeClr val="accent1"/>
                </a:solidFill>
              </a:rPr>
            </a:br>
            <a:endParaRPr lang="en-US" sz="1350" dirty="0">
              <a:solidFill>
                <a:schemeClr val="accent1"/>
              </a:solidFill>
            </a:endParaRPr>
          </a:p>
        </p:txBody>
      </p:sp>
      <p:sp>
        <p:nvSpPr>
          <p:cNvPr id="16" name="Shape 618">
            <a:extLst>
              <a:ext uri="{FF2B5EF4-FFF2-40B4-BE49-F238E27FC236}">
                <a16:creationId xmlns:a16="http://schemas.microsoft.com/office/drawing/2014/main" id="{CCEAB8B5-2354-3547-A1F5-B926D633B7B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4297650" y="4846698"/>
            <a:ext cx="548700" cy="29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sp>
        <p:nvSpPr>
          <p:cNvPr id="17" name="Shape 619">
            <a:extLst>
              <a:ext uri="{FF2B5EF4-FFF2-40B4-BE49-F238E27FC236}">
                <a16:creationId xmlns:a16="http://schemas.microsoft.com/office/drawing/2014/main" id="{511B3AAA-E110-0B46-A288-1C85EE82749D}"/>
              </a:ext>
            </a:extLst>
          </p:cNvPr>
          <p:cNvSpPr txBox="1">
            <a:spLocks noGrp="1"/>
          </p:cNvSpPr>
          <p:nvPr>
            <p:ph type="sldNum" idx="5"/>
          </p:nvPr>
        </p:nvSpPr>
        <p:spPr>
          <a:xfrm>
            <a:off x="4297650" y="4846698"/>
            <a:ext cx="548700" cy="29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E0958C-098E-ED48-A8EB-11FE579AD8F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8275" y="1093153"/>
            <a:ext cx="5267948" cy="65156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F33EF46-B1F3-5B4B-A778-89C0DF12B9A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8275" y="2179234"/>
            <a:ext cx="2628632" cy="221886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83034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Shape 595"/>
          <p:cNvSpPr txBox="1">
            <a:spLocks noGrp="1"/>
          </p:cNvSpPr>
          <p:nvPr>
            <p:ph type="title"/>
          </p:nvPr>
        </p:nvSpPr>
        <p:spPr>
          <a:xfrm>
            <a:off x="228275" y="193300"/>
            <a:ext cx="8244300" cy="5727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lvl="0"/>
            <a:r>
              <a:rPr lang="en-GB" dirty="0"/>
              <a:t>Contents</a:t>
            </a:r>
            <a:endParaRPr lang="en" dirty="0"/>
          </a:p>
        </p:txBody>
      </p:sp>
      <p:sp>
        <p:nvSpPr>
          <p:cNvPr id="618" name="Shape 618"/>
          <p:cNvSpPr txBox="1">
            <a:spLocks noGrp="1"/>
          </p:cNvSpPr>
          <p:nvPr>
            <p:ph type="sldNum" idx="12"/>
          </p:nvPr>
        </p:nvSpPr>
        <p:spPr>
          <a:xfrm>
            <a:off x="4297650" y="4846698"/>
            <a:ext cx="548700" cy="29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619" name="Shape 619"/>
          <p:cNvSpPr txBox="1">
            <a:spLocks noGrp="1"/>
          </p:cNvSpPr>
          <p:nvPr>
            <p:ph type="sldNum" idx="5"/>
          </p:nvPr>
        </p:nvSpPr>
        <p:spPr>
          <a:xfrm>
            <a:off x="4297650" y="4846698"/>
            <a:ext cx="548700" cy="29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39" name="Shape 484"/>
          <p:cNvSpPr txBox="1">
            <a:spLocks noGrp="1"/>
          </p:cNvSpPr>
          <p:nvPr>
            <p:ph type="body" idx="1"/>
          </p:nvPr>
        </p:nvSpPr>
        <p:spPr>
          <a:xfrm>
            <a:off x="85049" y="901798"/>
            <a:ext cx="5138754" cy="3688959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14325" lvl="0" indent="-200025">
              <a:lnSpc>
                <a:spcPts val="1800"/>
              </a:lnSpc>
              <a:spcBef>
                <a:spcPts val="400"/>
              </a:spcBef>
              <a:buSzPct val="100000"/>
            </a:pPr>
            <a:r>
              <a:rPr lang="en-GB" sz="1350" dirty="0"/>
              <a:t>Campaign overview</a:t>
            </a:r>
          </a:p>
          <a:p>
            <a:pPr marL="314325" lvl="0" indent="-200025">
              <a:lnSpc>
                <a:spcPts val="1800"/>
              </a:lnSpc>
              <a:spcBef>
                <a:spcPts val="400"/>
              </a:spcBef>
              <a:buSzPct val="100000"/>
            </a:pPr>
            <a:r>
              <a:rPr lang="en-GB" sz="1350" dirty="0"/>
              <a:t>Campaign creative and content</a:t>
            </a:r>
          </a:p>
          <a:p>
            <a:pPr marL="771525" lvl="1" indent="-200025">
              <a:lnSpc>
                <a:spcPts val="1800"/>
              </a:lnSpc>
              <a:spcBef>
                <a:spcPts val="400"/>
              </a:spcBef>
              <a:buSzPct val="100000"/>
            </a:pPr>
            <a:r>
              <a:rPr lang="en-GB" sz="1350" dirty="0"/>
              <a:t>Static banners </a:t>
            </a:r>
          </a:p>
          <a:p>
            <a:pPr marL="771525" lvl="1" indent="-200025">
              <a:lnSpc>
                <a:spcPts val="1800"/>
              </a:lnSpc>
              <a:spcBef>
                <a:spcPts val="400"/>
              </a:spcBef>
              <a:buSzPct val="100000"/>
            </a:pPr>
            <a:r>
              <a:rPr lang="en-GB" sz="1350" dirty="0"/>
              <a:t>Animated banners</a:t>
            </a:r>
          </a:p>
          <a:p>
            <a:pPr marL="771525" lvl="1" indent="-200025">
              <a:lnSpc>
                <a:spcPts val="1800"/>
              </a:lnSpc>
              <a:spcBef>
                <a:spcPts val="400"/>
              </a:spcBef>
              <a:buSzPct val="100000"/>
            </a:pPr>
            <a:r>
              <a:rPr lang="en-GB" sz="1350" dirty="0"/>
              <a:t>Social cards</a:t>
            </a:r>
          </a:p>
          <a:p>
            <a:pPr marL="771525" lvl="1" indent="-200025">
              <a:lnSpc>
                <a:spcPts val="1800"/>
              </a:lnSpc>
              <a:spcBef>
                <a:spcPts val="400"/>
              </a:spcBef>
              <a:buSzPct val="100000"/>
            </a:pPr>
            <a:r>
              <a:rPr lang="en-GB" sz="1350" dirty="0"/>
              <a:t>Email headers </a:t>
            </a:r>
          </a:p>
          <a:p>
            <a:pPr marL="771525" lvl="1" indent="-200025">
              <a:lnSpc>
                <a:spcPts val="1800"/>
              </a:lnSpc>
              <a:spcBef>
                <a:spcPts val="400"/>
              </a:spcBef>
              <a:buSzPct val="100000"/>
            </a:pPr>
            <a:r>
              <a:rPr lang="en-GB" sz="1350" dirty="0"/>
              <a:t>Landing pages</a:t>
            </a:r>
          </a:p>
          <a:p>
            <a:pPr marL="771525" lvl="1" indent="-200025">
              <a:lnSpc>
                <a:spcPts val="1800"/>
              </a:lnSpc>
              <a:spcBef>
                <a:spcPts val="400"/>
              </a:spcBef>
              <a:buSzPct val="100000"/>
            </a:pPr>
            <a:r>
              <a:rPr lang="en-GB" sz="1350" dirty="0"/>
              <a:t>Content assets</a:t>
            </a:r>
          </a:p>
        </p:txBody>
      </p:sp>
    </p:spTree>
    <p:extLst>
      <p:ext uri="{BB962C8B-B14F-4D97-AF65-F5344CB8AC3E}">
        <p14:creationId xmlns:p14="http://schemas.microsoft.com/office/powerpoint/2010/main" val="33834069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595">
            <a:extLst>
              <a:ext uri="{FF2B5EF4-FFF2-40B4-BE49-F238E27FC236}">
                <a16:creationId xmlns:a16="http://schemas.microsoft.com/office/drawing/2014/main" id="{C8DD91B2-9E55-CD47-90F4-1D029660BAC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28275" y="193300"/>
            <a:ext cx="7815208" cy="5727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r>
              <a:rPr lang="en-US" dirty="0"/>
              <a:t>Creative Assets – Animated Ads – Gartner Magic Quadrant </a:t>
            </a:r>
            <a:r>
              <a:rPr lang="en-US" dirty="0" err="1"/>
              <a:t>UCaaS</a:t>
            </a:r>
            <a:r>
              <a:rPr lang="en-US" dirty="0"/>
              <a:t> Report</a:t>
            </a:r>
            <a:br>
              <a:rPr lang="en-US" sz="1350" dirty="0">
                <a:solidFill>
                  <a:schemeClr val="accent1"/>
                </a:solidFill>
              </a:rPr>
            </a:br>
            <a:endParaRPr lang="en-US" sz="1350" dirty="0">
              <a:solidFill>
                <a:schemeClr val="accent1"/>
              </a:solidFill>
            </a:endParaRPr>
          </a:p>
        </p:txBody>
      </p:sp>
      <p:sp>
        <p:nvSpPr>
          <p:cNvPr id="16" name="Shape 618">
            <a:extLst>
              <a:ext uri="{FF2B5EF4-FFF2-40B4-BE49-F238E27FC236}">
                <a16:creationId xmlns:a16="http://schemas.microsoft.com/office/drawing/2014/main" id="{CCEAB8B5-2354-3547-A1F5-B926D633B7B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4297650" y="4846698"/>
            <a:ext cx="548700" cy="29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  <p:sp>
        <p:nvSpPr>
          <p:cNvPr id="17" name="Shape 619">
            <a:extLst>
              <a:ext uri="{FF2B5EF4-FFF2-40B4-BE49-F238E27FC236}">
                <a16:creationId xmlns:a16="http://schemas.microsoft.com/office/drawing/2014/main" id="{511B3AAA-E110-0B46-A288-1C85EE82749D}"/>
              </a:ext>
            </a:extLst>
          </p:cNvPr>
          <p:cNvSpPr txBox="1">
            <a:spLocks noGrp="1"/>
          </p:cNvSpPr>
          <p:nvPr>
            <p:ph type="sldNum" idx="5"/>
          </p:nvPr>
        </p:nvSpPr>
        <p:spPr>
          <a:xfrm>
            <a:off x="4297650" y="4846698"/>
            <a:ext cx="548700" cy="29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FB2AE2-2429-A74E-B922-9703A280374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6517" y="1161908"/>
            <a:ext cx="5241386" cy="60501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D6B670E-7399-D04E-B549-D75CD77A296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6517" y="2248187"/>
            <a:ext cx="2623107" cy="219245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662783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595">
            <a:extLst>
              <a:ext uri="{FF2B5EF4-FFF2-40B4-BE49-F238E27FC236}">
                <a16:creationId xmlns:a16="http://schemas.microsoft.com/office/drawing/2014/main" id="{C8DD91B2-9E55-CD47-90F4-1D029660BAC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28275" y="193300"/>
            <a:ext cx="7815208" cy="5727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r>
              <a:rPr lang="en-US" dirty="0"/>
              <a:t>Creative Assets – Animated Ads – Gartner Magic Quadrant </a:t>
            </a:r>
            <a:r>
              <a:rPr lang="en-US" dirty="0" err="1"/>
              <a:t>CCaaS</a:t>
            </a:r>
            <a:r>
              <a:rPr lang="en-US" dirty="0"/>
              <a:t> Report</a:t>
            </a:r>
            <a:br>
              <a:rPr lang="en-US" sz="1350" dirty="0">
                <a:solidFill>
                  <a:schemeClr val="accent1"/>
                </a:solidFill>
              </a:rPr>
            </a:br>
            <a:endParaRPr lang="en-US" sz="1350" dirty="0">
              <a:solidFill>
                <a:schemeClr val="accent1"/>
              </a:solidFill>
            </a:endParaRPr>
          </a:p>
        </p:txBody>
      </p:sp>
      <p:sp>
        <p:nvSpPr>
          <p:cNvPr id="16" name="Shape 618">
            <a:extLst>
              <a:ext uri="{FF2B5EF4-FFF2-40B4-BE49-F238E27FC236}">
                <a16:creationId xmlns:a16="http://schemas.microsoft.com/office/drawing/2014/main" id="{CCEAB8B5-2354-3547-A1F5-B926D633B7B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4297650" y="4846698"/>
            <a:ext cx="548700" cy="29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  <p:sp>
        <p:nvSpPr>
          <p:cNvPr id="17" name="Shape 619">
            <a:extLst>
              <a:ext uri="{FF2B5EF4-FFF2-40B4-BE49-F238E27FC236}">
                <a16:creationId xmlns:a16="http://schemas.microsoft.com/office/drawing/2014/main" id="{511B3AAA-E110-0B46-A288-1C85EE82749D}"/>
              </a:ext>
            </a:extLst>
          </p:cNvPr>
          <p:cNvSpPr txBox="1">
            <a:spLocks noGrp="1"/>
          </p:cNvSpPr>
          <p:nvPr>
            <p:ph type="sldNum" idx="5"/>
          </p:nvPr>
        </p:nvSpPr>
        <p:spPr>
          <a:xfrm>
            <a:off x="4297650" y="4846698"/>
            <a:ext cx="548700" cy="29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E71FB5-BC5E-3244-88E6-128A2225611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8275" y="1161907"/>
            <a:ext cx="5274819" cy="63781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E3F4E21-39F0-CB47-A649-58C9DAD46E3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275" y="2171813"/>
            <a:ext cx="2682240" cy="223370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676394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595">
            <a:extLst>
              <a:ext uri="{FF2B5EF4-FFF2-40B4-BE49-F238E27FC236}">
                <a16:creationId xmlns:a16="http://schemas.microsoft.com/office/drawing/2014/main" id="{C8DD91B2-9E55-CD47-90F4-1D029660BAC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28275" y="193300"/>
            <a:ext cx="7693828" cy="5727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r>
              <a:rPr lang="en-US" dirty="0"/>
              <a:t>Creative Assets – Social Cards – X Series Magazine</a:t>
            </a:r>
            <a:endParaRPr lang="en-US" sz="1350" dirty="0">
              <a:solidFill>
                <a:schemeClr val="accent1"/>
              </a:solidFill>
            </a:endParaRPr>
          </a:p>
        </p:txBody>
      </p:sp>
      <p:sp>
        <p:nvSpPr>
          <p:cNvPr id="16" name="Shape 618">
            <a:extLst>
              <a:ext uri="{FF2B5EF4-FFF2-40B4-BE49-F238E27FC236}">
                <a16:creationId xmlns:a16="http://schemas.microsoft.com/office/drawing/2014/main" id="{CCEAB8B5-2354-3547-A1F5-B926D633B7B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4297650" y="4846698"/>
            <a:ext cx="548700" cy="29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  <p:sp>
        <p:nvSpPr>
          <p:cNvPr id="17" name="Shape 619">
            <a:extLst>
              <a:ext uri="{FF2B5EF4-FFF2-40B4-BE49-F238E27FC236}">
                <a16:creationId xmlns:a16="http://schemas.microsoft.com/office/drawing/2014/main" id="{511B3AAA-E110-0B46-A288-1C85EE82749D}"/>
              </a:ext>
            </a:extLst>
          </p:cNvPr>
          <p:cNvSpPr txBox="1">
            <a:spLocks noGrp="1"/>
          </p:cNvSpPr>
          <p:nvPr>
            <p:ph type="sldNum" idx="5"/>
          </p:nvPr>
        </p:nvSpPr>
        <p:spPr>
          <a:xfrm>
            <a:off x="4297650" y="4846698"/>
            <a:ext cx="548700" cy="29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F381AF-BA2B-434E-A2DA-B2B4096A6ED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723" y="1209630"/>
            <a:ext cx="4584783" cy="239937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34DCDEB-A890-4A45-A754-7857267F92C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8175" y="1209630"/>
            <a:ext cx="2292392" cy="239937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967159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595">
            <a:extLst>
              <a:ext uri="{FF2B5EF4-FFF2-40B4-BE49-F238E27FC236}">
                <a16:creationId xmlns:a16="http://schemas.microsoft.com/office/drawing/2014/main" id="{C8DD91B2-9E55-CD47-90F4-1D029660BAC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28275" y="193300"/>
            <a:ext cx="7693828" cy="5727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r>
              <a:rPr lang="en-US" dirty="0"/>
              <a:t>Creative Assets – Social Cards – X Series Solution Overview</a:t>
            </a:r>
            <a:endParaRPr lang="en-US" sz="1350" dirty="0">
              <a:solidFill>
                <a:schemeClr val="accent1"/>
              </a:solidFill>
            </a:endParaRPr>
          </a:p>
        </p:txBody>
      </p:sp>
      <p:sp>
        <p:nvSpPr>
          <p:cNvPr id="16" name="Shape 618">
            <a:extLst>
              <a:ext uri="{FF2B5EF4-FFF2-40B4-BE49-F238E27FC236}">
                <a16:creationId xmlns:a16="http://schemas.microsoft.com/office/drawing/2014/main" id="{CCEAB8B5-2354-3547-A1F5-B926D633B7B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4297650" y="4846698"/>
            <a:ext cx="548700" cy="29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  <p:sp>
        <p:nvSpPr>
          <p:cNvPr id="17" name="Shape 619">
            <a:extLst>
              <a:ext uri="{FF2B5EF4-FFF2-40B4-BE49-F238E27FC236}">
                <a16:creationId xmlns:a16="http://schemas.microsoft.com/office/drawing/2014/main" id="{511B3AAA-E110-0B46-A288-1C85EE82749D}"/>
              </a:ext>
            </a:extLst>
          </p:cNvPr>
          <p:cNvSpPr txBox="1">
            <a:spLocks noGrp="1"/>
          </p:cNvSpPr>
          <p:nvPr>
            <p:ph type="sldNum" idx="5"/>
          </p:nvPr>
        </p:nvSpPr>
        <p:spPr>
          <a:xfrm>
            <a:off x="4297650" y="4846698"/>
            <a:ext cx="548700" cy="29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FC4A79-16D6-284E-A842-DAE72F83C75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723" y="1209630"/>
            <a:ext cx="4584783" cy="239936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178670A-8789-4D4D-9335-B2619E1BCF3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8175" y="1209630"/>
            <a:ext cx="2292391" cy="239937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837497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595">
            <a:extLst>
              <a:ext uri="{FF2B5EF4-FFF2-40B4-BE49-F238E27FC236}">
                <a16:creationId xmlns:a16="http://schemas.microsoft.com/office/drawing/2014/main" id="{C8DD91B2-9E55-CD47-90F4-1D029660BAC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28275" y="193300"/>
            <a:ext cx="8244300" cy="5727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r>
              <a:rPr lang="en-US" dirty="0"/>
              <a:t>Creative Assets – Social Cards – Frost &amp; Sullivan Report</a:t>
            </a:r>
            <a:br>
              <a:rPr lang="en-US" sz="1350" dirty="0">
                <a:solidFill>
                  <a:schemeClr val="accent1"/>
                </a:solidFill>
              </a:rPr>
            </a:br>
            <a:endParaRPr lang="en-US" sz="1350" dirty="0">
              <a:solidFill>
                <a:schemeClr val="accent1"/>
              </a:solidFill>
            </a:endParaRPr>
          </a:p>
        </p:txBody>
      </p:sp>
      <p:sp>
        <p:nvSpPr>
          <p:cNvPr id="16" name="Shape 618">
            <a:extLst>
              <a:ext uri="{FF2B5EF4-FFF2-40B4-BE49-F238E27FC236}">
                <a16:creationId xmlns:a16="http://schemas.microsoft.com/office/drawing/2014/main" id="{CCEAB8B5-2354-3547-A1F5-B926D633B7B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4297650" y="4846698"/>
            <a:ext cx="548700" cy="29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24</a:t>
            </a:fld>
            <a:endParaRPr/>
          </a:p>
        </p:txBody>
      </p:sp>
      <p:sp>
        <p:nvSpPr>
          <p:cNvPr id="17" name="Shape 619">
            <a:extLst>
              <a:ext uri="{FF2B5EF4-FFF2-40B4-BE49-F238E27FC236}">
                <a16:creationId xmlns:a16="http://schemas.microsoft.com/office/drawing/2014/main" id="{511B3AAA-E110-0B46-A288-1C85EE82749D}"/>
              </a:ext>
            </a:extLst>
          </p:cNvPr>
          <p:cNvSpPr txBox="1">
            <a:spLocks noGrp="1"/>
          </p:cNvSpPr>
          <p:nvPr>
            <p:ph type="sldNum" idx="5"/>
          </p:nvPr>
        </p:nvSpPr>
        <p:spPr>
          <a:xfrm>
            <a:off x="4297650" y="4846698"/>
            <a:ext cx="548700" cy="29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24</a:t>
            </a:fld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48F170-9F53-B44D-B5DC-A44D0A89639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721" y="893624"/>
            <a:ext cx="4584787" cy="239937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2AF7A07-0DF6-2542-9262-AF13BEEC2DF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8175" y="893624"/>
            <a:ext cx="2292393" cy="239937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104455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595">
            <a:extLst>
              <a:ext uri="{FF2B5EF4-FFF2-40B4-BE49-F238E27FC236}">
                <a16:creationId xmlns:a16="http://schemas.microsoft.com/office/drawing/2014/main" id="{C8DD91B2-9E55-CD47-90F4-1D029660BAC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28275" y="193300"/>
            <a:ext cx="7693828" cy="5727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r>
              <a:rPr lang="en-US" dirty="0"/>
              <a:t>Creative Assets – Social Cards – Gartner Magic Quadrant </a:t>
            </a:r>
            <a:r>
              <a:rPr lang="en-US" dirty="0" err="1"/>
              <a:t>UCaaS</a:t>
            </a:r>
            <a:r>
              <a:rPr lang="en-US" dirty="0"/>
              <a:t> Report</a:t>
            </a:r>
            <a:br>
              <a:rPr lang="en-US" sz="1350" dirty="0">
                <a:solidFill>
                  <a:schemeClr val="accent1"/>
                </a:solidFill>
              </a:rPr>
            </a:br>
            <a:endParaRPr lang="en-US" sz="1350" dirty="0">
              <a:solidFill>
                <a:schemeClr val="accent1"/>
              </a:solidFill>
            </a:endParaRPr>
          </a:p>
        </p:txBody>
      </p:sp>
      <p:sp>
        <p:nvSpPr>
          <p:cNvPr id="16" name="Shape 618">
            <a:extLst>
              <a:ext uri="{FF2B5EF4-FFF2-40B4-BE49-F238E27FC236}">
                <a16:creationId xmlns:a16="http://schemas.microsoft.com/office/drawing/2014/main" id="{CCEAB8B5-2354-3547-A1F5-B926D633B7B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4297650" y="4846698"/>
            <a:ext cx="548700" cy="29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25</a:t>
            </a:fld>
            <a:endParaRPr/>
          </a:p>
        </p:txBody>
      </p:sp>
      <p:sp>
        <p:nvSpPr>
          <p:cNvPr id="17" name="Shape 619">
            <a:extLst>
              <a:ext uri="{FF2B5EF4-FFF2-40B4-BE49-F238E27FC236}">
                <a16:creationId xmlns:a16="http://schemas.microsoft.com/office/drawing/2014/main" id="{511B3AAA-E110-0B46-A288-1C85EE82749D}"/>
              </a:ext>
            </a:extLst>
          </p:cNvPr>
          <p:cNvSpPr txBox="1">
            <a:spLocks noGrp="1"/>
          </p:cNvSpPr>
          <p:nvPr>
            <p:ph type="sldNum" idx="5"/>
          </p:nvPr>
        </p:nvSpPr>
        <p:spPr>
          <a:xfrm>
            <a:off x="4297650" y="4846698"/>
            <a:ext cx="548700" cy="29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25</a:t>
            </a:fld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D78F89-AF81-D44A-BB1A-9B70DFBD44F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722" y="1209630"/>
            <a:ext cx="4584785" cy="239937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E2716ED-27BB-464B-8D78-2BA9E3CEDE9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8175" y="1209630"/>
            <a:ext cx="2292393" cy="239937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074801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595">
            <a:extLst>
              <a:ext uri="{FF2B5EF4-FFF2-40B4-BE49-F238E27FC236}">
                <a16:creationId xmlns:a16="http://schemas.microsoft.com/office/drawing/2014/main" id="{C8DD91B2-9E55-CD47-90F4-1D029660BAC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28275" y="193300"/>
            <a:ext cx="7693828" cy="5727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r>
              <a:rPr lang="en-US" dirty="0"/>
              <a:t>Creative Assets – Social Cards – Gartner Magic Quadrant </a:t>
            </a:r>
            <a:r>
              <a:rPr lang="en-US" dirty="0" err="1"/>
              <a:t>CCaaS</a:t>
            </a:r>
            <a:r>
              <a:rPr lang="en-US" dirty="0"/>
              <a:t> Report</a:t>
            </a:r>
            <a:br>
              <a:rPr lang="en-US" sz="1350" dirty="0">
                <a:solidFill>
                  <a:schemeClr val="accent1"/>
                </a:solidFill>
              </a:rPr>
            </a:br>
            <a:endParaRPr lang="en-US" sz="1350" dirty="0">
              <a:solidFill>
                <a:schemeClr val="accent1"/>
              </a:solidFill>
            </a:endParaRPr>
          </a:p>
        </p:txBody>
      </p:sp>
      <p:sp>
        <p:nvSpPr>
          <p:cNvPr id="16" name="Shape 618">
            <a:extLst>
              <a:ext uri="{FF2B5EF4-FFF2-40B4-BE49-F238E27FC236}">
                <a16:creationId xmlns:a16="http://schemas.microsoft.com/office/drawing/2014/main" id="{CCEAB8B5-2354-3547-A1F5-B926D633B7B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4297650" y="4846698"/>
            <a:ext cx="548700" cy="29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26</a:t>
            </a:fld>
            <a:endParaRPr/>
          </a:p>
        </p:txBody>
      </p:sp>
      <p:sp>
        <p:nvSpPr>
          <p:cNvPr id="17" name="Shape 619">
            <a:extLst>
              <a:ext uri="{FF2B5EF4-FFF2-40B4-BE49-F238E27FC236}">
                <a16:creationId xmlns:a16="http://schemas.microsoft.com/office/drawing/2014/main" id="{511B3AAA-E110-0B46-A288-1C85EE82749D}"/>
              </a:ext>
            </a:extLst>
          </p:cNvPr>
          <p:cNvSpPr txBox="1">
            <a:spLocks noGrp="1"/>
          </p:cNvSpPr>
          <p:nvPr>
            <p:ph type="sldNum" idx="5"/>
          </p:nvPr>
        </p:nvSpPr>
        <p:spPr>
          <a:xfrm>
            <a:off x="4297650" y="4846698"/>
            <a:ext cx="548700" cy="29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26</a:t>
            </a:fld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E3DFAA-39C4-A343-BBB9-1A4E4700044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722" y="1209630"/>
            <a:ext cx="4584785" cy="239937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0ECF93D-DDF0-694D-B7AA-28F601CE05B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8175" y="1209630"/>
            <a:ext cx="2292392" cy="239937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892717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595">
            <a:extLst>
              <a:ext uri="{FF2B5EF4-FFF2-40B4-BE49-F238E27FC236}">
                <a16:creationId xmlns:a16="http://schemas.microsoft.com/office/drawing/2014/main" id="{C8DD91B2-9E55-CD47-90F4-1D029660BAC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28275" y="193300"/>
            <a:ext cx="8244300" cy="734748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r>
              <a:rPr lang="en-US" dirty="0"/>
              <a:t>Creative Assets – Email – X Series Magazine</a:t>
            </a:r>
            <a:br>
              <a:rPr lang="en-US" sz="1350" dirty="0">
                <a:solidFill>
                  <a:schemeClr val="accent1"/>
                </a:solidFill>
              </a:rPr>
            </a:br>
            <a:endParaRPr lang="en-US" sz="1350" dirty="0">
              <a:solidFill>
                <a:schemeClr val="accent1"/>
              </a:solidFill>
            </a:endParaRPr>
          </a:p>
        </p:txBody>
      </p:sp>
      <p:sp>
        <p:nvSpPr>
          <p:cNvPr id="16" name="Shape 618">
            <a:extLst>
              <a:ext uri="{FF2B5EF4-FFF2-40B4-BE49-F238E27FC236}">
                <a16:creationId xmlns:a16="http://schemas.microsoft.com/office/drawing/2014/main" id="{CCEAB8B5-2354-3547-A1F5-B926D633B7B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4297650" y="4846698"/>
            <a:ext cx="548700" cy="29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27</a:t>
            </a:fld>
            <a:endParaRPr/>
          </a:p>
        </p:txBody>
      </p:sp>
      <p:sp>
        <p:nvSpPr>
          <p:cNvPr id="17" name="Shape 619">
            <a:extLst>
              <a:ext uri="{FF2B5EF4-FFF2-40B4-BE49-F238E27FC236}">
                <a16:creationId xmlns:a16="http://schemas.microsoft.com/office/drawing/2014/main" id="{511B3AAA-E110-0B46-A288-1C85EE82749D}"/>
              </a:ext>
            </a:extLst>
          </p:cNvPr>
          <p:cNvSpPr txBox="1">
            <a:spLocks noGrp="1"/>
          </p:cNvSpPr>
          <p:nvPr>
            <p:ph type="sldNum" idx="5"/>
          </p:nvPr>
        </p:nvSpPr>
        <p:spPr>
          <a:xfrm>
            <a:off x="4297650" y="4846698"/>
            <a:ext cx="548700" cy="29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27</a:t>
            </a:fld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0B73D6-F8D9-CA42-8BB4-E84974DCC57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3173" y="766001"/>
            <a:ext cx="2107251" cy="386742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E1F4113-533F-014D-B0EC-435B2CBBCDB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3299" y="766000"/>
            <a:ext cx="2018304" cy="386742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56047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595">
            <a:extLst>
              <a:ext uri="{FF2B5EF4-FFF2-40B4-BE49-F238E27FC236}">
                <a16:creationId xmlns:a16="http://schemas.microsoft.com/office/drawing/2014/main" id="{C8DD91B2-9E55-CD47-90F4-1D029660BAC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28275" y="193300"/>
            <a:ext cx="8244300" cy="734748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r>
              <a:rPr lang="en-US" dirty="0"/>
              <a:t>Creative Assets – Email – X Series Solution Overview</a:t>
            </a:r>
            <a:br>
              <a:rPr lang="en-US" sz="1350" dirty="0">
                <a:solidFill>
                  <a:schemeClr val="accent1"/>
                </a:solidFill>
              </a:rPr>
            </a:br>
            <a:endParaRPr lang="en-US" sz="1350" dirty="0">
              <a:solidFill>
                <a:schemeClr val="accent1"/>
              </a:solidFill>
            </a:endParaRPr>
          </a:p>
        </p:txBody>
      </p:sp>
      <p:sp>
        <p:nvSpPr>
          <p:cNvPr id="16" name="Shape 618">
            <a:extLst>
              <a:ext uri="{FF2B5EF4-FFF2-40B4-BE49-F238E27FC236}">
                <a16:creationId xmlns:a16="http://schemas.microsoft.com/office/drawing/2014/main" id="{CCEAB8B5-2354-3547-A1F5-B926D633B7B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4297650" y="4846698"/>
            <a:ext cx="548700" cy="29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28</a:t>
            </a:fld>
            <a:endParaRPr/>
          </a:p>
        </p:txBody>
      </p:sp>
      <p:sp>
        <p:nvSpPr>
          <p:cNvPr id="17" name="Shape 619">
            <a:extLst>
              <a:ext uri="{FF2B5EF4-FFF2-40B4-BE49-F238E27FC236}">
                <a16:creationId xmlns:a16="http://schemas.microsoft.com/office/drawing/2014/main" id="{511B3AAA-E110-0B46-A288-1C85EE82749D}"/>
              </a:ext>
            </a:extLst>
          </p:cNvPr>
          <p:cNvSpPr txBox="1">
            <a:spLocks noGrp="1"/>
          </p:cNvSpPr>
          <p:nvPr>
            <p:ph type="sldNum" idx="5"/>
          </p:nvPr>
        </p:nvSpPr>
        <p:spPr>
          <a:xfrm>
            <a:off x="4297650" y="4846698"/>
            <a:ext cx="548700" cy="29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28</a:t>
            </a:fld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0B73D6-F8D9-CA42-8BB4-E84974DCC57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3173" y="897698"/>
            <a:ext cx="2107251" cy="353274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E1F4113-533F-014D-B0EC-435B2CBBCDB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3299" y="892405"/>
            <a:ext cx="2018304" cy="362107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393153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595">
            <a:extLst>
              <a:ext uri="{FF2B5EF4-FFF2-40B4-BE49-F238E27FC236}">
                <a16:creationId xmlns:a16="http://schemas.microsoft.com/office/drawing/2014/main" id="{C8DD91B2-9E55-CD47-90F4-1D029660BAC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28275" y="193300"/>
            <a:ext cx="8244300" cy="5727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r>
              <a:rPr lang="en-US" dirty="0"/>
              <a:t>Creative Assets – Email – Frost &amp; Sullivan Report</a:t>
            </a:r>
            <a:br>
              <a:rPr lang="en-US" sz="1350" dirty="0">
                <a:solidFill>
                  <a:schemeClr val="accent1"/>
                </a:solidFill>
              </a:rPr>
            </a:br>
            <a:endParaRPr lang="en-US" sz="1350" dirty="0">
              <a:solidFill>
                <a:schemeClr val="accent1"/>
              </a:solidFill>
            </a:endParaRPr>
          </a:p>
        </p:txBody>
      </p:sp>
      <p:sp>
        <p:nvSpPr>
          <p:cNvPr id="16" name="Shape 618">
            <a:extLst>
              <a:ext uri="{FF2B5EF4-FFF2-40B4-BE49-F238E27FC236}">
                <a16:creationId xmlns:a16="http://schemas.microsoft.com/office/drawing/2014/main" id="{CCEAB8B5-2354-3547-A1F5-B926D633B7B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4297650" y="4846698"/>
            <a:ext cx="548700" cy="29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29</a:t>
            </a:fld>
            <a:endParaRPr/>
          </a:p>
        </p:txBody>
      </p:sp>
      <p:sp>
        <p:nvSpPr>
          <p:cNvPr id="17" name="Shape 619">
            <a:extLst>
              <a:ext uri="{FF2B5EF4-FFF2-40B4-BE49-F238E27FC236}">
                <a16:creationId xmlns:a16="http://schemas.microsoft.com/office/drawing/2014/main" id="{511B3AAA-E110-0B46-A288-1C85EE82749D}"/>
              </a:ext>
            </a:extLst>
          </p:cNvPr>
          <p:cNvSpPr txBox="1">
            <a:spLocks noGrp="1"/>
          </p:cNvSpPr>
          <p:nvPr>
            <p:ph type="sldNum" idx="5"/>
          </p:nvPr>
        </p:nvSpPr>
        <p:spPr>
          <a:xfrm>
            <a:off x="4297650" y="4846698"/>
            <a:ext cx="548700" cy="29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29</a:t>
            </a:fld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0B73D6-F8D9-CA42-8BB4-E84974DCC57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3173" y="765999"/>
            <a:ext cx="2107252" cy="386742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E1F4113-533F-014D-B0EC-435B2CBBCDB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3299" y="765999"/>
            <a:ext cx="2018305" cy="386742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244515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Campaign overview</a:t>
            </a:r>
            <a:endParaRPr lang="en-US" sz="27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9479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595">
            <a:extLst>
              <a:ext uri="{FF2B5EF4-FFF2-40B4-BE49-F238E27FC236}">
                <a16:creationId xmlns:a16="http://schemas.microsoft.com/office/drawing/2014/main" id="{C8DD91B2-9E55-CD47-90F4-1D029660BAC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28275" y="193300"/>
            <a:ext cx="8244300" cy="734748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r>
              <a:rPr lang="en-US" dirty="0"/>
              <a:t>Creative Assets – Email – Gartner Magic Quadrant </a:t>
            </a:r>
            <a:r>
              <a:rPr lang="en-US" dirty="0" err="1"/>
              <a:t>UCaaS</a:t>
            </a:r>
            <a:r>
              <a:rPr lang="en-US" dirty="0"/>
              <a:t> Report</a:t>
            </a:r>
            <a:br>
              <a:rPr lang="en-US" sz="1350" dirty="0">
                <a:solidFill>
                  <a:schemeClr val="accent1"/>
                </a:solidFill>
              </a:rPr>
            </a:br>
            <a:endParaRPr lang="en-US" sz="1350" dirty="0">
              <a:solidFill>
                <a:schemeClr val="accent1"/>
              </a:solidFill>
            </a:endParaRPr>
          </a:p>
        </p:txBody>
      </p:sp>
      <p:sp>
        <p:nvSpPr>
          <p:cNvPr id="16" name="Shape 618">
            <a:extLst>
              <a:ext uri="{FF2B5EF4-FFF2-40B4-BE49-F238E27FC236}">
                <a16:creationId xmlns:a16="http://schemas.microsoft.com/office/drawing/2014/main" id="{CCEAB8B5-2354-3547-A1F5-B926D633B7B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4297650" y="4846698"/>
            <a:ext cx="548700" cy="29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30</a:t>
            </a:fld>
            <a:endParaRPr/>
          </a:p>
        </p:txBody>
      </p:sp>
      <p:sp>
        <p:nvSpPr>
          <p:cNvPr id="17" name="Shape 619">
            <a:extLst>
              <a:ext uri="{FF2B5EF4-FFF2-40B4-BE49-F238E27FC236}">
                <a16:creationId xmlns:a16="http://schemas.microsoft.com/office/drawing/2014/main" id="{511B3AAA-E110-0B46-A288-1C85EE82749D}"/>
              </a:ext>
            </a:extLst>
          </p:cNvPr>
          <p:cNvSpPr txBox="1">
            <a:spLocks noGrp="1"/>
          </p:cNvSpPr>
          <p:nvPr>
            <p:ph type="sldNum" idx="5"/>
          </p:nvPr>
        </p:nvSpPr>
        <p:spPr>
          <a:xfrm>
            <a:off x="4297650" y="4846698"/>
            <a:ext cx="548700" cy="29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30</a:t>
            </a:fld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0B73D6-F8D9-CA42-8BB4-E84974DCC57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3173" y="766000"/>
            <a:ext cx="2107252" cy="386742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E1F4113-533F-014D-B0EC-435B2CBBCDB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3299" y="765999"/>
            <a:ext cx="2018305" cy="386742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446354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595">
            <a:extLst>
              <a:ext uri="{FF2B5EF4-FFF2-40B4-BE49-F238E27FC236}">
                <a16:creationId xmlns:a16="http://schemas.microsoft.com/office/drawing/2014/main" id="{C8DD91B2-9E55-CD47-90F4-1D029660BAC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28275" y="193300"/>
            <a:ext cx="8244300" cy="734748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r>
              <a:rPr lang="en-US" dirty="0"/>
              <a:t>Creative Assets – Email – Gartner Magic Quadrant </a:t>
            </a:r>
            <a:r>
              <a:rPr lang="en-US" dirty="0" err="1"/>
              <a:t>CCaaS</a:t>
            </a:r>
            <a:r>
              <a:rPr lang="en-US" dirty="0"/>
              <a:t> Report</a:t>
            </a:r>
            <a:br>
              <a:rPr lang="en-US" sz="1350" dirty="0">
                <a:solidFill>
                  <a:schemeClr val="accent1"/>
                </a:solidFill>
              </a:rPr>
            </a:br>
            <a:endParaRPr lang="en-US" sz="1350" dirty="0">
              <a:solidFill>
                <a:schemeClr val="accent1"/>
              </a:solidFill>
            </a:endParaRPr>
          </a:p>
        </p:txBody>
      </p:sp>
      <p:sp>
        <p:nvSpPr>
          <p:cNvPr id="16" name="Shape 618">
            <a:extLst>
              <a:ext uri="{FF2B5EF4-FFF2-40B4-BE49-F238E27FC236}">
                <a16:creationId xmlns:a16="http://schemas.microsoft.com/office/drawing/2014/main" id="{CCEAB8B5-2354-3547-A1F5-B926D633B7B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4297650" y="4846698"/>
            <a:ext cx="548700" cy="29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31</a:t>
            </a:fld>
            <a:endParaRPr/>
          </a:p>
        </p:txBody>
      </p:sp>
      <p:sp>
        <p:nvSpPr>
          <p:cNvPr id="17" name="Shape 619">
            <a:extLst>
              <a:ext uri="{FF2B5EF4-FFF2-40B4-BE49-F238E27FC236}">
                <a16:creationId xmlns:a16="http://schemas.microsoft.com/office/drawing/2014/main" id="{511B3AAA-E110-0B46-A288-1C85EE82749D}"/>
              </a:ext>
            </a:extLst>
          </p:cNvPr>
          <p:cNvSpPr txBox="1">
            <a:spLocks noGrp="1"/>
          </p:cNvSpPr>
          <p:nvPr>
            <p:ph type="sldNum" idx="5"/>
          </p:nvPr>
        </p:nvSpPr>
        <p:spPr>
          <a:xfrm>
            <a:off x="4297650" y="4846698"/>
            <a:ext cx="548700" cy="29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31</a:t>
            </a:fld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0B73D6-F8D9-CA42-8BB4-E84974DCC57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3173" y="766000"/>
            <a:ext cx="2107251" cy="386742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E1F4113-533F-014D-B0EC-435B2CBBCDB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3299" y="765999"/>
            <a:ext cx="2018304" cy="386742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705961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595">
            <a:extLst>
              <a:ext uri="{FF2B5EF4-FFF2-40B4-BE49-F238E27FC236}">
                <a16:creationId xmlns:a16="http://schemas.microsoft.com/office/drawing/2014/main" id="{C8DD91B2-9E55-CD47-90F4-1D029660BAC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28275" y="193300"/>
            <a:ext cx="8244300" cy="5727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r>
              <a:rPr lang="en-US" dirty="0"/>
              <a:t>Creative Assets – Landing Page – X Series Magazine</a:t>
            </a:r>
            <a:br>
              <a:rPr lang="en-US" sz="1350" dirty="0">
                <a:solidFill>
                  <a:schemeClr val="accent1"/>
                </a:solidFill>
              </a:rPr>
            </a:br>
            <a:endParaRPr lang="en-US" sz="1350" dirty="0">
              <a:solidFill>
                <a:schemeClr val="accent1"/>
              </a:solidFill>
            </a:endParaRPr>
          </a:p>
        </p:txBody>
      </p:sp>
      <p:sp>
        <p:nvSpPr>
          <p:cNvPr id="16" name="Shape 618">
            <a:extLst>
              <a:ext uri="{FF2B5EF4-FFF2-40B4-BE49-F238E27FC236}">
                <a16:creationId xmlns:a16="http://schemas.microsoft.com/office/drawing/2014/main" id="{CCEAB8B5-2354-3547-A1F5-B926D633B7B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4297650" y="4846698"/>
            <a:ext cx="548700" cy="29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32</a:t>
            </a:fld>
            <a:endParaRPr/>
          </a:p>
        </p:txBody>
      </p:sp>
      <p:sp>
        <p:nvSpPr>
          <p:cNvPr id="17" name="Shape 619">
            <a:extLst>
              <a:ext uri="{FF2B5EF4-FFF2-40B4-BE49-F238E27FC236}">
                <a16:creationId xmlns:a16="http://schemas.microsoft.com/office/drawing/2014/main" id="{511B3AAA-E110-0B46-A288-1C85EE82749D}"/>
              </a:ext>
            </a:extLst>
          </p:cNvPr>
          <p:cNvSpPr txBox="1">
            <a:spLocks noGrp="1"/>
          </p:cNvSpPr>
          <p:nvPr>
            <p:ph type="sldNum" idx="5"/>
          </p:nvPr>
        </p:nvSpPr>
        <p:spPr>
          <a:xfrm>
            <a:off x="4297650" y="4846698"/>
            <a:ext cx="548700" cy="29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32</a:t>
            </a:fld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EFAD90-B000-C442-8452-4BF7F8F8323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5948" y="858983"/>
            <a:ext cx="4017087" cy="3713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5306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595">
            <a:extLst>
              <a:ext uri="{FF2B5EF4-FFF2-40B4-BE49-F238E27FC236}">
                <a16:creationId xmlns:a16="http://schemas.microsoft.com/office/drawing/2014/main" id="{C8DD91B2-9E55-CD47-90F4-1D029660BAC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28275" y="193300"/>
            <a:ext cx="8244300" cy="5727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r>
              <a:rPr lang="en-US" dirty="0"/>
              <a:t>Creative Assets – Landing Page – X Series Solution Overview</a:t>
            </a:r>
            <a:br>
              <a:rPr lang="en-US" sz="1350" dirty="0">
                <a:solidFill>
                  <a:schemeClr val="accent1"/>
                </a:solidFill>
              </a:rPr>
            </a:br>
            <a:endParaRPr lang="en-US" sz="1350" dirty="0">
              <a:solidFill>
                <a:schemeClr val="accent1"/>
              </a:solidFill>
            </a:endParaRPr>
          </a:p>
        </p:txBody>
      </p:sp>
      <p:sp>
        <p:nvSpPr>
          <p:cNvPr id="16" name="Shape 618">
            <a:extLst>
              <a:ext uri="{FF2B5EF4-FFF2-40B4-BE49-F238E27FC236}">
                <a16:creationId xmlns:a16="http://schemas.microsoft.com/office/drawing/2014/main" id="{CCEAB8B5-2354-3547-A1F5-B926D633B7B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4297650" y="4846698"/>
            <a:ext cx="548700" cy="29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33</a:t>
            </a:fld>
            <a:endParaRPr/>
          </a:p>
        </p:txBody>
      </p:sp>
      <p:sp>
        <p:nvSpPr>
          <p:cNvPr id="17" name="Shape 619">
            <a:extLst>
              <a:ext uri="{FF2B5EF4-FFF2-40B4-BE49-F238E27FC236}">
                <a16:creationId xmlns:a16="http://schemas.microsoft.com/office/drawing/2014/main" id="{511B3AAA-E110-0B46-A288-1C85EE82749D}"/>
              </a:ext>
            </a:extLst>
          </p:cNvPr>
          <p:cNvSpPr txBox="1">
            <a:spLocks noGrp="1"/>
          </p:cNvSpPr>
          <p:nvPr>
            <p:ph type="sldNum" idx="5"/>
          </p:nvPr>
        </p:nvSpPr>
        <p:spPr>
          <a:xfrm>
            <a:off x="4297650" y="4846698"/>
            <a:ext cx="548700" cy="29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33</a:t>
            </a:fld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EFAD90-B000-C442-8452-4BF7F8F8323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5948" y="858983"/>
            <a:ext cx="4017086" cy="3713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2212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595">
            <a:extLst>
              <a:ext uri="{FF2B5EF4-FFF2-40B4-BE49-F238E27FC236}">
                <a16:creationId xmlns:a16="http://schemas.microsoft.com/office/drawing/2014/main" id="{C8DD91B2-9E55-CD47-90F4-1D029660BAC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28275" y="193300"/>
            <a:ext cx="8244300" cy="5727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r>
              <a:rPr lang="en-US" dirty="0"/>
              <a:t>Creative Assets – Landing Page – Frost &amp; Sullivan Report</a:t>
            </a:r>
            <a:br>
              <a:rPr lang="en-US" sz="1350" dirty="0">
                <a:solidFill>
                  <a:schemeClr val="accent1"/>
                </a:solidFill>
              </a:rPr>
            </a:br>
            <a:endParaRPr lang="en-US" sz="1350" dirty="0">
              <a:solidFill>
                <a:schemeClr val="accent1"/>
              </a:solidFill>
            </a:endParaRPr>
          </a:p>
        </p:txBody>
      </p:sp>
      <p:sp>
        <p:nvSpPr>
          <p:cNvPr id="16" name="Shape 618">
            <a:extLst>
              <a:ext uri="{FF2B5EF4-FFF2-40B4-BE49-F238E27FC236}">
                <a16:creationId xmlns:a16="http://schemas.microsoft.com/office/drawing/2014/main" id="{CCEAB8B5-2354-3547-A1F5-B926D633B7B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4297650" y="4846698"/>
            <a:ext cx="548700" cy="29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34</a:t>
            </a:fld>
            <a:endParaRPr/>
          </a:p>
        </p:txBody>
      </p:sp>
      <p:sp>
        <p:nvSpPr>
          <p:cNvPr id="17" name="Shape 619">
            <a:extLst>
              <a:ext uri="{FF2B5EF4-FFF2-40B4-BE49-F238E27FC236}">
                <a16:creationId xmlns:a16="http://schemas.microsoft.com/office/drawing/2014/main" id="{511B3AAA-E110-0B46-A288-1C85EE82749D}"/>
              </a:ext>
            </a:extLst>
          </p:cNvPr>
          <p:cNvSpPr txBox="1">
            <a:spLocks noGrp="1"/>
          </p:cNvSpPr>
          <p:nvPr>
            <p:ph type="sldNum" idx="5"/>
          </p:nvPr>
        </p:nvSpPr>
        <p:spPr>
          <a:xfrm>
            <a:off x="4297650" y="4846698"/>
            <a:ext cx="548700" cy="29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34</a:t>
            </a:fld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EFAD90-B000-C442-8452-4BF7F8F8323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5948" y="858983"/>
            <a:ext cx="4017088" cy="3713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16839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595">
            <a:extLst>
              <a:ext uri="{FF2B5EF4-FFF2-40B4-BE49-F238E27FC236}">
                <a16:creationId xmlns:a16="http://schemas.microsoft.com/office/drawing/2014/main" id="{C8DD91B2-9E55-CD47-90F4-1D029660BAC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28275" y="193300"/>
            <a:ext cx="8244300" cy="5727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r>
              <a:rPr lang="en-US" dirty="0"/>
              <a:t>Creative Assets – Landing Page – Gartner Magic Quadrant </a:t>
            </a:r>
            <a:r>
              <a:rPr lang="en-US" dirty="0" err="1"/>
              <a:t>UCaaS</a:t>
            </a:r>
            <a:r>
              <a:rPr lang="en-US" dirty="0"/>
              <a:t> Report</a:t>
            </a:r>
            <a:br>
              <a:rPr lang="en-US" sz="1350" dirty="0">
                <a:solidFill>
                  <a:schemeClr val="accent1"/>
                </a:solidFill>
              </a:rPr>
            </a:br>
            <a:endParaRPr lang="en-US" sz="1350" dirty="0">
              <a:solidFill>
                <a:schemeClr val="accent1"/>
              </a:solidFill>
            </a:endParaRPr>
          </a:p>
        </p:txBody>
      </p:sp>
      <p:sp>
        <p:nvSpPr>
          <p:cNvPr id="16" name="Shape 618">
            <a:extLst>
              <a:ext uri="{FF2B5EF4-FFF2-40B4-BE49-F238E27FC236}">
                <a16:creationId xmlns:a16="http://schemas.microsoft.com/office/drawing/2014/main" id="{CCEAB8B5-2354-3547-A1F5-B926D633B7B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4297650" y="4846698"/>
            <a:ext cx="548700" cy="29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35</a:t>
            </a:fld>
            <a:endParaRPr/>
          </a:p>
        </p:txBody>
      </p:sp>
      <p:sp>
        <p:nvSpPr>
          <p:cNvPr id="17" name="Shape 619">
            <a:extLst>
              <a:ext uri="{FF2B5EF4-FFF2-40B4-BE49-F238E27FC236}">
                <a16:creationId xmlns:a16="http://schemas.microsoft.com/office/drawing/2014/main" id="{511B3AAA-E110-0B46-A288-1C85EE82749D}"/>
              </a:ext>
            </a:extLst>
          </p:cNvPr>
          <p:cNvSpPr txBox="1">
            <a:spLocks noGrp="1"/>
          </p:cNvSpPr>
          <p:nvPr>
            <p:ph type="sldNum" idx="5"/>
          </p:nvPr>
        </p:nvSpPr>
        <p:spPr>
          <a:xfrm>
            <a:off x="4297650" y="4846698"/>
            <a:ext cx="548700" cy="29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35</a:t>
            </a:fld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EFAD90-B000-C442-8452-4BF7F8F8323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5948" y="858983"/>
            <a:ext cx="4017088" cy="371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7185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595">
            <a:extLst>
              <a:ext uri="{FF2B5EF4-FFF2-40B4-BE49-F238E27FC236}">
                <a16:creationId xmlns:a16="http://schemas.microsoft.com/office/drawing/2014/main" id="{C8DD91B2-9E55-CD47-90F4-1D029660BAC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28275" y="193300"/>
            <a:ext cx="8244300" cy="5727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r>
              <a:rPr lang="en-US" dirty="0"/>
              <a:t>Creative Assets – Landing Page – Gartner Magic Quadrant </a:t>
            </a:r>
            <a:r>
              <a:rPr lang="en-US" dirty="0" err="1"/>
              <a:t>CCaaS</a:t>
            </a:r>
            <a:r>
              <a:rPr lang="en-US" dirty="0"/>
              <a:t> Report</a:t>
            </a:r>
            <a:br>
              <a:rPr lang="en-US" sz="1350" dirty="0">
                <a:solidFill>
                  <a:schemeClr val="accent1"/>
                </a:solidFill>
              </a:rPr>
            </a:br>
            <a:endParaRPr lang="en-US" sz="1350" dirty="0">
              <a:solidFill>
                <a:schemeClr val="accent1"/>
              </a:solidFill>
            </a:endParaRPr>
          </a:p>
        </p:txBody>
      </p:sp>
      <p:sp>
        <p:nvSpPr>
          <p:cNvPr id="16" name="Shape 618">
            <a:extLst>
              <a:ext uri="{FF2B5EF4-FFF2-40B4-BE49-F238E27FC236}">
                <a16:creationId xmlns:a16="http://schemas.microsoft.com/office/drawing/2014/main" id="{CCEAB8B5-2354-3547-A1F5-B926D633B7B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4297650" y="4846698"/>
            <a:ext cx="548700" cy="29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36</a:t>
            </a:fld>
            <a:endParaRPr/>
          </a:p>
        </p:txBody>
      </p:sp>
      <p:sp>
        <p:nvSpPr>
          <p:cNvPr id="17" name="Shape 619">
            <a:extLst>
              <a:ext uri="{FF2B5EF4-FFF2-40B4-BE49-F238E27FC236}">
                <a16:creationId xmlns:a16="http://schemas.microsoft.com/office/drawing/2014/main" id="{511B3AAA-E110-0B46-A288-1C85EE82749D}"/>
              </a:ext>
            </a:extLst>
          </p:cNvPr>
          <p:cNvSpPr txBox="1">
            <a:spLocks noGrp="1"/>
          </p:cNvSpPr>
          <p:nvPr>
            <p:ph type="sldNum" idx="5"/>
          </p:nvPr>
        </p:nvSpPr>
        <p:spPr>
          <a:xfrm>
            <a:off x="4297650" y="4846698"/>
            <a:ext cx="548700" cy="29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36</a:t>
            </a:fld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EFAD90-B000-C442-8452-4BF7F8F8323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5948" y="858983"/>
            <a:ext cx="4017087" cy="371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83962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Shape 595"/>
          <p:cNvSpPr txBox="1">
            <a:spLocks noGrp="1"/>
          </p:cNvSpPr>
          <p:nvPr>
            <p:ph type="title"/>
          </p:nvPr>
        </p:nvSpPr>
        <p:spPr>
          <a:xfrm>
            <a:off x="228275" y="193300"/>
            <a:ext cx="6385026" cy="5727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r>
              <a:rPr lang="en-US" dirty="0"/>
              <a:t>Creative Assets - Social Cards </a:t>
            </a:r>
            <a:br>
              <a:rPr lang="en-US" dirty="0"/>
            </a:br>
            <a:r>
              <a:rPr lang="en-US" sz="1350" spc="-5" dirty="0">
                <a:solidFill>
                  <a:schemeClr val="accent1"/>
                </a:solidFill>
              </a:rPr>
              <a:t>Examples of social cards for use on Twitter </a:t>
            </a:r>
            <a:r>
              <a:rPr lang="en-US" sz="1350" dirty="0">
                <a:solidFill>
                  <a:schemeClr val="accent1"/>
                </a:solidFill>
              </a:rPr>
              <a:t>and</a:t>
            </a:r>
            <a:r>
              <a:rPr lang="en-US" sz="1350" spc="-15" dirty="0">
                <a:solidFill>
                  <a:schemeClr val="accent1"/>
                </a:solidFill>
              </a:rPr>
              <a:t> </a:t>
            </a:r>
            <a:r>
              <a:rPr lang="en-US" sz="1350" spc="-5" dirty="0">
                <a:solidFill>
                  <a:schemeClr val="accent1"/>
                </a:solidFill>
              </a:rPr>
              <a:t>LinkedIn</a:t>
            </a:r>
            <a:br>
              <a:rPr lang="en-US" sz="1350" dirty="0">
                <a:solidFill>
                  <a:schemeClr val="accent1"/>
                </a:solidFill>
              </a:rPr>
            </a:br>
            <a:endParaRPr lang="en-US" sz="1350" dirty="0">
              <a:solidFill>
                <a:schemeClr val="accent1"/>
              </a:solidFill>
            </a:endParaRPr>
          </a:p>
        </p:txBody>
      </p:sp>
      <p:sp>
        <p:nvSpPr>
          <p:cNvPr id="618" name="Shape 618"/>
          <p:cNvSpPr txBox="1">
            <a:spLocks noGrp="1"/>
          </p:cNvSpPr>
          <p:nvPr>
            <p:ph type="sldNum" idx="12"/>
          </p:nvPr>
        </p:nvSpPr>
        <p:spPr>
          <a:xfrm>
            <a:off x="4297650" y="4846698"/>
            <a:ext cx="548700" cy="29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37</a:t>
            </a:fld>
            <a:endParaRPr/>
          </a:p>
        </p:txBody>
      </p:sp>
      <p:sp>
        <p:nvSpPr>
          <p:cNvPr id="619" name="Shape 619"/>
          <p:cNvSpPr txBox="1">
            <a:spLocks noGrp="1"/>
          </p:cNvSpPr>
          <p:nvPr>
            <p:ph type="sldNum" idx="5"/>
          </p:nvPr>
        </p:nvSpPr>
        <p:spPr>
          <a:xfrm>
            <a:off x="4297650" y="4846698"/>
            <a:ext cx="548700" cy="29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37</a:t>
            </a:fld>
            <a:endParaRPr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08F3703-B720-DC4A-9428-0BCF10CD2FA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7651" y="1109188"/>
            <a:ext cx="3574139" cy="3071526"/>
          </a:xfrm>
          <a:prstGeom prst="rect">
            <a:avLst/>
          </a:prstGeom>
          <a:ln w="6350">
            <a:solidFill>
              <a:schemeClr val="tx1">
                <a:alpha val="20000"/>
              </a:schemeClr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3EE2EF3-0F85-C54A-AE2E-65CC2640320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224" y="1109190"/>
            <a:ext cx="3572360" cy="3069997"/>
          </a:xfrm>
          <a:prstGeom prst="rect">
            <a:avLst/>
          </a:prstGeom>
          <a:ln w="6350">
            <a:solidFill>
              <a:schemeClr val="tx1">
                <a:alpha val="2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63554695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Shape 595"/>
          <p:cNvSpPr txBox="1">
            <a:spLocks noGrp="1"/>
          </p:cNvSpPr>
          <p:nvPr>
            <p:ph type="title"/>
          </p:nvPr>
        </p:nvSpPr>
        <p:spPr>
          <a:xfrm>
            <a:off x="228275" y="193300"/>
            <a:ext cx="3362269" cy="5727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r>
              <a:rPr lang="en-US" dirty="0"/>
              <a:t>Content Assets</a:t>
            </a:r>
          </a:p>
        </p:txBody>
      </p:sp>
      <p:sp>
        <p:nvSpPr>
          <p:cNvPr id="13" name="Shape 619"/>
          <p:cNvSpPr txBox="1">
            <a:spLocks noGrp="1"/>
          </p:cNvSpPr>
          <p:nvPr>
            <p:ph type="sldNum" idx="5"/>
          </p:nvPr>
        </p:nvSpPr>
        <p:spPr>
          <a:xfrm>
            <a:off x="4297650" y="4846698"/>
            <a:ext cx="548700" cy="29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25</a:t>
            </a:r>
            <a:endParaRPr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F17EF64-6B8B-2D49-A6EE-514A7C1C895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3524" y="675845"/>
            <a:ext cx="1406133" cy="169249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8133B601-A0AD-3847-9FA5-A4CD2DF09D5A}"/>
              </a:ext>
            </a:extLst>
          </p:cNvPr>
          <p:cNvSpPr txBox="1"/>
          <p:nvPr/>
        </p:nvSpPr>
        <p:spPr>
          <a:xfrm>
            <a:off x="2606233" y="2382633"/>
            <a:ext cx="131087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Gartner /  </a:t>
            </a:r>
            <a:r>
              <a:rPr lang="en-US" sz="700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UCaaS</a:t>
            </a:r>
            <a:r>
              <a:rPr lang="en-US" sz="7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report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0AED191-52C4-754B-B96F-794933F1C01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8877" y="675845"/>
            <a:ext cx="1415810" cy="1692493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E58FD227-4B99-A147-8022-6C30D651C7B3}"/>
              </a:ext>
            </a:extLst>
          </p:cNvPr>
          <p:cNvSpPr txBox="1"/>
          <p:nvPr/>
        </p:nvSpPr>
        <p:spPr>
          <a:xfrm>
            <a:off x="4707650" y="2382633"/>
            <a:ext cx="131087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Gartner /  </a:t>
            </a:r>
            <a:r>
              <a:rPr lang="en-US" sz="700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CCaaS</a:t>
            </a:r>
            <a:r>
              <a:rPr lang="en-US" sz="7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report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66B1D38F-A390-4041-A03D-73CB96F7892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1173" y="2755573"/>
            <a:ext cx="1493252" cy="1943447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FC378C65-2ADF-DC4A-95E0-CC8721C2EDED}"/>
              </a:ext>
            </a:extLst>
          </p:cNvPr>
          <p:cNvSpPr txBox="1"/>
          <p:nvPr/>
        </p:nvSpPr>
        <p:spPr>
          <a:xfrm>
            <a:off x="1608393" y="4705553"/>
            <a:ext cx="85644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 Series Magazine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117730DA-7999-BC49-BECE-9622AD4DB83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1654" y="2755573"/>
            <a:ext cx="1499730" cy="1943447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B880B441-B831-9C4E-BBE8-CF2A88F628D5}"/>
              </a:ext>
            </a:extLst>
          </p:cNvPr>
          <p:cNvSpPr txBox="1"/>
          <p:nvPr/>
        </p:nvSpPr>
        <p:spPr>
          <a:xfrm>
            <a:off x="3545104" y="4705553"/>
            <a:ext cx="107233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Frost &amp; Sullivan report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9D334C15-8526-F04A-A98A-B268727CEBC0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4298" y="2755572"/>
            <a:ext cx="1504706" cy="1943447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73231B96-103E-9549-A551-D7699A91DC93}"/>
              </a:ext>
            </a:extLst>
          </p:cNvPr>
          <p:cNvSpPr txBox="1"/>
          <p:nvPr/>
        </p:nvSpPr>
        <p:spPr>
          <a:xfrm>
            <a:off x="5714673" y="4705553"/>
            <a:ext cx="149543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 Series solution overview</a:t>
            </a:r>
          </a:p>
        </p:txBody>
      </p:sp>
    </p:spTree>
    <p:extLst>
      <p:ext uri="{BB962C8B-B14F-4D97-AF65-F5344CB8AC3E}">
        <p14:creationId xmlns:p14="http://schemas.microsoft.com/office/powerpoint/2010/main" val="36145192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293F30-BEAB-42BC-9F8F-F9CAA8E00F7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39</a:t>
            </a:fld>
            <a:endParaRPr lang="en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49C2DBC-33CC-4FD2-B9E0-9579D7A608C8}"/>
              </a:ext>
            </a:extLst>
          </p:cNvPr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39</a:t>
            </a:fld>
            <a:endParaRPr lang="en"/>
          </a:p>
        </p:txBody>
      </p:sp>
      <p:sp>
        <p:nvSpPr>
          <p:cNvPr id="11" name="object 2">
            <a:extLst>
              <a:ext uri="{FF2B5EF4-FFF2-40B4-BE49-F238E27FC236}">
                <a16:creationId xmlns:a16="http://schemas.microsoft.com/office/drawing/2014/main" id="{E942F7CD-6247-44CC-83DE-BCA28828203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84149" y="194564"/>
            <a:ext cx="5133975" cy="584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830"/>
              </a:lnSpc>
              <a:spcBef>
                <a:spcPts val="100"/>
              </a:spcBef>
            </a:pPr>
            <a:r>
              <a:rPr sz="2400" spc="-10" dirty="0">
                <a:solidFill>
                  <a:srgbClr val="E1241B"/>
                </a:solidFill>
              </a:rPr>
              <a:t>Call</a:t>
            </a:r>
            <a:r>
              <a:rPr sz="2400" spc="-20" dirty="0">
                <a:solidFill>
                  <a:srgbClr val="E1241B"/>
                </a:solidFill>
              </a:rPr>
              <a:t> </a:t>
            </a:r>
            <a:r>
              <a:rPr sz="2400" spc="-10" dirty="0">
                <a:solidFill>
                  <a:srgbClr val="E1241B"/>
                </a:solidFill>
              </a:rPr>
              <a:t>Script</a:t>
            </a:r>
            <a:endParaRPr sz="2400"/>
          </a:p>
          <a:p>
            <a:pPr marL="50800">
              <a:lnSpc>
                <a:spcPts val="1570"/>
              </a:lnSpc>
            </a:pPr>
            <a:r>
              <a:rPr sz="1350" spc="-5" dirty="0">
                <a:solidFill>
                  <a:srgbClr val="7F7F7F"/>
                </a:solidFill>
              </a:rPr>
              <a:t>Use this </a:t>
            </a:r>
            <a:r>
              <a:rPr sz="1350" dirty="0">
                <a:solidFill>
                  <a:srgbClr val="7F7F7F"/>
                </a:solidFill>
              </a:rPr>
              <a:t>call </a:t>
            </a:r>
            <a:r>
              <a:rPr sz="1350" spc="-5" dirty="0">
                <a:solidFill>
                  <a:srgbClr val="7F7F7F"/>
                </a:solidFill>
              </a:rPr>
              <a:t>script as a discussion framework when following up on</a:t>
            </a:r>
            <a:r>
              <a:rPr sz="1350" spc="55" dirty="0">
                <a:solidFill>
                  <a:srgbClr val="7F7F7F"/>
                </a:solidFill>
              </a:rPr>
              <a:t> </a:t>
            </a:r>
            <a:r>
              <a:rPr sz="1350" dirty="0">
                <a:solidFill>
                  <a:srgbClr val="7F7F7F"/>
                </a:solidFill>
              </a:rPr>
              <a:t>leads</a:t>
            </a:r>
            <a:endParaRPr sz="1350"/>
          </a:p>
        </p:txBody>
      </p:sp>
      <p:sp>
        <p:nvSpPr>
          <p:cNvPr id="12" name="object 4">
            <a:extLst>
              <a:ext uri="{FF2B5EF4-FFF2-40B4-BE49-F238E27FC236}">
                <a16:creationId xmlns:a16="http://schemas.microsoft.com/office/drawing/2014/main" id="{4AE63E24-8D7B-4296-8D9D-1D46075AA166}"/>
              </a:ext>
            </a:extLst>
          </p:cNvPr>
          <p:cNvSpPr txBox="1">
            <a:spLocks/>
          </p:cNvSpPr>
          <p:nvPr/>
        </p:nvSpPr>
        <p:spPr>
          <a:xfrm>
            <a:off x="4489450" y="4909266"/>
            <a:ext cx="165100" cy="167004"/>
          </a:xfrm>
          <a:prstGeom prst="rect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vert="horz" wrap="square" lIns="0" tIns="8255" rIns="0" bIns="0" rtlCol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alibri"/>
              <a:buChar char="●"/>
              <a:defRPr sz="1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○"/>
              <a:defRPr sz="1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■"/>
              <a:defRPr sz="1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●"/>
              <a:defRPr sz="1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○"/>
              <a:defRPr sz="1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■"/>
              <a:defRPr sz="1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●"/>
              <a:defRPr sz="1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○"/>
              <a:defRPr sz="1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Font typeface="Calibri"/>
              <a:buChar char="■"/>
              <a:defRPr sz="1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25400">
              <a:lnSpc>
                <a:spcPct val="100000"/>
              </a:lnSpc>
              <a:spcBef>
                <a:spcPts val="65"/>
              </a:spcBef>
            </a:pPr>
            <a:fld id="{81D60167-4931-47E6-BA6A-407CBD079E47}" type="slidenum">
              <a:rPr lang="en-US" spc="5" smtClean="0"/>
              <a:pPr marL="25400">
                <a:lnSpc>
                  <a:spcPct val="100000"/>
                </a:lnSpc>
                <a:spcBef>
                  <a:spcPts val="65"/>
                </a:spcBef>
              </a:pPr>
              <a:t>39</a:t>
            </a:fld>
            <a:endParaRPr lang="en-US" spc="5" dirty="0"/>
          </a:p>
        </p:txBody>
      </p:sp>
      <p:graphicFrame>
        <p:nvGraphicFramePr>
          <p:cNvPr id="13" name="object 3">
            <a:extLst>
              <a:ext uri="{FF2B5EF4-FFF2-40B4-BE49-F238E27FC236}">
                <a16:creationId xmlns:a16="http://schemas.microsoft.com/office/drawing/2014/main" id="{F63577E7-87C4-473D-B1A5-A360987B520C}"/>
              </a:ext>
            </a:extLst>
          </p:cNvPr>
          <p:cNvGraphicFramePr>
            <a:graphicFrameLocks noGrp="1"/>
          </p:cNvGraphicFramePr>
          <p:nvPr/>
        </p:nvGraphicFramePr>
        <p:xfrm>
          <a:off x="298769" y="893268"/>
          <a:ext cx="8238490" cy="40238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264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92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39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587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19088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925"/>
                        </a:spcBef>
                      </a:pPr>
                      <a:r>
                        <a:rPr sz="1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1. </a:t>
                      </a:r>
                      <a:r>
                        <a:rPr sz="10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Our</a:t>
                      </a:r>
                      <a:r>
                        <a:rPr sz="1000" b="1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Goal</a:t>
                      </a:r>
                      <a:endParaRPr sz="1000">
                        <a:latin typeface="Calibri"/>
                        <a:cs typeface="Calibri"/>
                      </a:endParaRPr>
                    </a:p>
                    <a:p>
                      <a:pPr marL="90805" marR="255904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(What’s </a:t>
                      </a:r>
                      <a:r>
                        <a:rPr sz="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our goal</a:t>
                      </a:r>
                      <a:r>
                        <a:rPr sz="800" spc="-9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in  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making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contact?)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17475" marB="0">
                    <a:lnL w="9525">
                      <a:solidFill>
                        <a:srgbClr val="7F7F7F"/>
                      </a:solidFill>
                      <a:prstDash val="solid"/>
                    </a:lnL>
                    <a:lnR w="9525">
                      <a:solidFill>
                        <a:srgbClr val="7F7F7F"/>
                      </a:solidFill>
                      <a:prstDash val="solid"/>
                    </a:lnR>
                    <a:lnT w="9525">
                      <a:solidFill>
                        <a:srgbClr val="7F7F7F"/>
                      </a:solidFill>
                      <a:prstDash val="solid"/>
                    </a:lnT>
                    <a:lnB w="9525">
                      <a:solidFill>
                        <a:srgbClr val="7F7F7F"/>
                      </a:solidFill>
                      <a:prstDash val="solid"/>
                    </a:lnB>
                    <a:solidFill>
                      <a:srgbClr val="991F2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90805" marR="57150">
                        <a:lnSpc>
                          <a:spcPct val="100000"/>
                        </a:lnSpc>
                      </a:pPr>
                      <a:r>
                        <a:rPr sz="800" spc="-5" dirty="0">
                          <a:solidFill>
                            <a:srgbClr val="7F7F7F"/>
                          </a:solidFill>
                          <a:latin typeface="Calibri"/>
                          <a:cs typeface="Calibri"/>
                        </a:rPr>
                        <a:t>Call </a:t>
                      </a:r>
                      <a:r>
                        <a:rPr sz="800" spc="-10" dirty="0">
                          <a:solidFill>
                            <a:srgbClr val="7F7F7F"/>
                          </a:solidFill>
                          <a:latin typeface="Calibri"/>
                          <a:cs typeface="Calibri"/>
                        </a:rPr>
                        <a:t>those contacts </a:t>
                      </a:r>
                      <a:r>
                        <a:rPr sz="800" spc="-5" dirty="0">
                          <a:solidFill>
                            <a:srgbClr val="7F7F7F"/>
                          </a:solidFill>
                          <a:latin typeface="Calibri"/>
                          <a:cs typeface="Calibri"/>
                        </a:rPr>
                        <a:t>who </a:t>
                      </a:r>
                      <a:r>
                        <a:rPr sz="800" spc="-10" dirty="0">
                          <a:solidFill>
                            <a:srgbClr val="7F7F7F"/>
                          </a:solidFill>
                          <a:latin typeface="Calibri"/>
                          <a:cs typeface="Calibri"/>
                        </a:rPr>
                        <a:t>clicked through to </a:t>
                      </a:r>
                      <a:r>
                        <a:rPr sz="800" spc="-5" dirty="0">
                          <a:solidFill>
                            <a:srgbClr val="7F7F7F"/>
                          </a:solidFill>
                          <a:latin typeface="Calibri"/>
                          <a:cs typeface="Calibri"/>
                        </a:rPr>
                        <a:t>download/view </a:t>
                      </a:r>
                      <a:r>
                        <a:rPr sz="800" spc="-10" dirty="0">
                          <a:solidFill>
                            <a:srgbClr val="7F7F7F"/>
                          </a:solidFill>
                          <a:latin typeface="Calibri"/>
                          <a:cs typeface="Calibri"/>
                        </a:rPr>
                        <a:t>the </a:t>
                      </a:r>
                      <a:r>
                        <a:rPr sz="800" spc="-5" dirty="0">
                          <a:solidFill>
                            <a:srgbClr val="7F7F7F"/>
                          </a:solidFill>
                          <a:latin typeface="Calibri"/>
                          <a:cs typeface="Calibri"/>
                        </a:rPr>
                        <a:t>X </a:t>
                      </a:r>
                      <a:r>
                        <a:rPr sz="800" spc="-10" dirty="0">
                          <a:solidFill>
                            <a:srgbClr val="7F7F7F"/>
                          </a:solidFill>
                          <a:latin typeface="Calibri"/>
                          <a:cs typeface="Calibri"/>
                        </a:rPr>
                        <a:t>Series  campaign material, </a:t>
                      </a:r>
                      <a:r>
                        <a:rPr sz="800" spc="-5" dirty="0">
                          <a:solidFill>
                            <a:srgbClr val="7F7F7F"/>
                          </a:solidFill>
                          <a:latin typeface="Calibri"/>
                          <a:cs typeface="Calibri"/>
                        </a:rPr>
                        <a:t>in </a:t>
                      </a:r>
                      <a:r>
                        <a:rPr sz="800" spc="-10" dirty="0">
                          <a:solidFill>
                            <a:srgbClr val="7F7F7F"/>
                          </a:solidFill>
                          <a:latin typeface="Calibri"/>
                          <a:cs typeface="Calibri"/>
                        </a:rPr>
                        <a:t>order to confirm awareness </a:t>
                      </a:r>
                      <a:r>
                        <a:rPr sz="800" spc="-5" dirty="0">
                          <a:solidFill>
                            <a:srgbClr val="7F7F7F"/>
                          </a:solidFill>
                          <a:latin typeface="Calibri"/>
                          <a:cs typeface="Calibri"/>
                        </a:rPr>
                        <a:t>and level of</a:t>
                      </a:r>
                      <a:r>
                        <a:rPr sz="800" spc="55" dirty="0">
                          <a:solidFill>
                            <a:srgbClr val="7F7F7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0" dirty="0">
                          <a:solidFill>
                            <a:srgbClr val="7F7F7F"/>
                          </a:solidFill>
                          <a:latin typeface="Calibri"/>
                          <a:cs typeface="Calibri"/>
                        </a:rPr>
                        <a:t>interest.</a:t>
                      </a:r>
                      <a:endParaRPr sz="800">
                        <a:latin typeface="Calibri"/>
                        <a:cs typeface="Calibri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</a:pPr>
                      <a:r>
                        <a:rPr sz="800" spc="-10" dirty="0">
                          <a:solidFill>
                            <a:srgbClr val="7F7F7F"/>
                          </a:solidFill>
                          <a:latin typeface="Calibri"/>
                          <a:cs typeface="Calibri"/>
                        </a:rPr>
                        <a:t>Then </a:t>
                      </a:r>
                      <a:r>
                        <a:rPr sz="800" spc="-5" dirty="0">
                          <a:solidFill>
                            <a:srgbClr val="7F7F7F"/>
                          </a:solidFill>
                          <a:latin typeface="Calibri"/>
                          <a:cs typeface="Calibri"/>
                        </a:rPr>
                        <a:t>set a </a:t>
                      </a:r>
                      <a:r>
                        <a:rPr sz="800" spc="-10" dirty="0">
                          <a:solidFill>
                            <a:srgbClr val="7F7F7F"/>
                          </a:solidFill>
                          <a:latin typeface="Calibri"/>
                          <a:cs typeface="Calibri"/>
                        </a:rPr>
                        <a:t>first-time </a:t>
                      </a:r>
                      <a:r>
                        <a:rPr sz="800" spc="-5" dirty="0">
                          <a:solidFill>
                            <a:srgbClr val="7F7F7F"/>
                          </a:solidFill>
                          <a:latin typeface="Calibri"/>
                          <a:cs typeface="Calibri"/>
                        </a:rPr>
                        <a:t>appointment</a:t>
                      </a:r>
                      <a:r>
                        <a:rPr sz="800" spc="-50" dirty="0">
                          <a:solidFill>
                            <a:srgbClr val="7F7F7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5" dirty="0">
                          <a:solidFill>
                            <a:srgbClr val="7F7F7F"/>
                          </a:solidFill>
                          <a:latin typeface="Calibri"/>
                          <a:cs typeface="Calibri"/>
                        </a:rPr>
                        <a:t>if</a:t>
                      </a:r>
                      <a:endParaRPr sz="800">
                        <a:latin typeface="Calibri"/>
                        <a:cs typeface="Calibri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</a:pPr>
                      <a:r>
                        <a:rPr sz="800" spc="-10" dirty="0">
                          <a:solidFill>
                            <a:srgbClr val="7F7F7F"/>
                          </a:solidFill>
                          <a:latin typeface="Calibri"/>
                          <a:cs typeface="Calibri"/>
                        </a:rPr>
                        <a:t>contact </a:t>
                      </a:r>
                      <a:r>
                        <a:rPr sz="800" spc="-5" dirty="0">
                          <a:solidFill>
                            <a:srgbClr val="7F7F7F"/>
                          </a:solidFill>
                          <a:latin typeface="Calibri"/>
                          <a:cs typeface="Calibri"/>
                        </a:rPr>
                        <a:t>is qualified and </a:t>
                      </a:r>
                      <a:r>
                        <a:rPr sz="800" spc="-10" dirty="0">
                          <a:solidFill>
                            <a:srgbClr val="7F7F7F"/>
                          </a:solidFill>
                          <a:latin typeface="Calibri"/>
                          <a:cs typeface="Calibri"/>
                        </a:rPr>
                        <a:t>interested </a:t>
                      </a:r>
                      <a:r>
                        <a:rPr sz="800" spc="-5" dirty="0">
                          <a:solidFill>
                            <a:srgbClr val="7F7F7F"/>
                          </a:solidFill>
                          <a:latin typeface="Calibri"/>
                          <a:cs typeface="Calibri"/>
                        </a:rPr>
                        <a:t>in learning</a:t>
                      </a:r>
                      <a:r>
                        <a:rPr sz="800" spc="-50" dirty="0">
                          <a:solidFill>
                            <a:srgbClr val="7F7F7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0" dirty="0">
                          <a:solidFill>
                            <a:srgbClr val="7F7F7F"/>
                          </a:solidFill>
                          <a:latin typeface="Calibri"/>
                          <a:cs typeface="Calibri"/>
                        </a:rPr>
                        <a:t>more.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9525">
                      <a:solidFill>
                        <a:srgbClr val="7F7F7F"/>
                      </a:solidFill>
                      <a:prstDash val="solid"/>
                    </a:lnL>
                    <a:lnR w="9525">
                      <a:solidFill>
                        <a:srgbClr val="7F7F7F"/>
                      </a:solidFill>
                      <a:prstDash val="solid"/>
                    </a:lnR>
                    <a:lnT w="9525">
                      <a:solidFill>
                        <a:srgbClr val="7F7F7F"/>
                      </a:solidFill>
                      <a:prstDash val="solid"/>
                    </a:lnT>
                    <a:lnB w="9525">
                      <a:solidFill>
                        <a:srgbClr val="7F7F7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92710" marR="511175">
                        <a:lnSpc>
                          <a:spcPct val="100000"/>
                        </a:lnSpc>
                        <a:spcBef>
                          <a:spcPts val="925"/>
                        </a:spcBef>
                      </a:pPr>
                      <a:r>
                        <a:rPr sz="1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4.</a:t>
                      </a:r>
                      <a:r>
                        <a:rPr sz="1000" b="1" spc="-8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Handling  Objections</a:t>
                      </a:r>
                      <a:endParaRPr sz="1000">
                        <a:latin typeface="Calibri"/>
                        <a:cs typeface="Calibri"/>
                      </a:endParaRPr>
                    </a:p>
                    <a:p>
                      <a:pPr marL="92710" marR="113030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(What barriers are there  to prevent </a:t>
                      </a:r>
                      <a:r>
                        <a:rPr sz="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moving 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the  opportunity forward?  </a:t>
                      </a:r>
                      <a:r>
                        <a:rPr sz="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What 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potential  objections can </a:t>
                      </a:r>
                      <a:r>
                        <a:rPr sz="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we  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anticipate?)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17475" marB="0">
                    <a:lnL w="9525">
                      <a:solidFill>
                        <a:srgbClr val="7F7F7F"/>
                      </a:solidFill>
                      <a:prstDash val="solid"/>
                    </a:lnL>
                    <a:lnR w="9525">
                      <a:solidFill>
                        <a:srgbClr val="7F7F7F"/>
                      </a:solidFill>
                      <a:prstDash val="solid"/>
                    </a:lnR>
                    <a:lnT w="9525">
                      <a:solidFill>
                        <a:srgbClr val="7F7F7F"/>
                      </a:solidFill>
                      <a:prstDash val="solid"/>
                    </a:lnT>
                    <a:lnB w="9525">
                      <a:solidFill>
                        <a:srgbClr val="7F7F7F"/>
                      </a:solidFill>
                      <a:prstDash val="solid"/>
                    </a:lnB>
                    <a:solidFill>
                      <a:srgbClr val="991F25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321945" indent="-228600">
                        <a:lnSpc>
                          <a:spcPct val="100000"/>
                        </a:lnSpc>
                        <a:buClr>
                          <a:srgbClr val="585958"/>
                        </a:buClr>
                        <a:buAutoNum type="arabicPeriod"/>
                        <a:tabLst>
                          <a:tab pos="321945" algn="l"/>
                          <a:tab pos="322580" algn="l"/>
                        </a:tabLst>
                      </a:pPr>
                      <a:r>
                        <a:rPr sz="800" spc="-10" dirty="0">
                          <a:solidFill>
                            <a:srgbClr val="7F7F7F"/>
                          </a:solidFill>
                          <a:latin typeface="Calibri"/>
                          <a:cs typeface="Calibri"/>
                        </a:rPr>
                        <a:t>Don’t remember receiving the</a:t>
                      </a:r>
                      <a:r>
                        <a:rPr sz="800" spc="-40" dirty="0">
                          <a:solidFill>
                            <a:srgbClr val="7F7F7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5" dirty="0">
                          <a:solidFill>
                            <a:srgbClr val="7F7F7F"/>
                          </a:solidFill>
                          <a:latin typeface="Calibri"/>
                          <a:cs typeface="Calibri"/>
                        </a:rPr>
                        <a:t>emails.</a:t>
                      </a:r>
                      <a:endParaRPr sz="800">
                        <a:latin typeface="Calibri"/>
                        <a:cs typeface="Calibri"/>
                      </a:endParaRPr>
                    </a:p>
                    <a:p>
                      <a:pPr marL="321945" indent="-228600">
                        <a:lnSpc>
                          <a:spcPct val="100000"/>
                        </a:lnSpc>
                        <a:buClr>
                          <a:srgbClr val="585958"/>
                        </a:buClr>
                        <a:buAutoNum type="arabicPeriod"/>
                        <a:tabLst>
                          <a:tab pos="321945" algn="l"/>
                          <a:tab pos="322580" algn="l"/>
                        </a:tabLst>
                      </a:pPr>
                      <a:r>
                        <a:rPr sz="800" spc="-5" dirty="0">
                          <a:solidFill>
                            <a:srgbClr val="7F7F7F"/>
                          </a:solidFill>
                          <a:latin typeface="Calibri"/>
                          <a:cs typeface="Calibri"/>
                        </a:rPr>
                        <a:t>Didn’t </a:t>
                      </a:r>
                      <a:r>
                        <a:rPr sz="800" spc="-10" dirty="0">
                          <a:solidFill>
                            <a:srgbClr val="7F7F7F"/>
                          </a:solidFill>
                          <a:latin typeface="Calibri"/>
                          <a:cs typeface="Calibri"/>
                        </a:rPr>
                        <a:t>read </a:t>
                      </a:r>
                      <a:r>
                        <a:rPr sz="800" spc="-5" dirty="0">
                          <a:solidFill>
                            <a:srgbClr val="7F7F7F"/>
                          </a:solidFill>
                          <a:latin typeface="Calibri"/>
                          <a:cs typeface="Calibri"/>
                        </a:rPr>
                        <a:t>or view </a:t>
                      </a:r>
                      <a:r>
                        <a:rPr sz="800" spc="-10" dirty="0">
                          <a:solidFill>
                            <a:srgbClr val="7F7F7F"/>
                          </a:solidFill>
                          <a:latin typeface="Calibri"/>
                          <a:cs typeface="Calibri"/>
                        </a:rPr>
                        <a:t>the </a:t>
                      </a:r>
                      <a:r>
                        <a:rPr sz="800" spc="-5" dirty="0">
                          <a:solidFill>
                            <a:srgbClr val="7F7F7F"/>
                          </a:solidFill>
                          <a:latin typeface="Calibri"/>
                          <a:cs typeface="Calibri"/>
                        </a:rPr>
                        <a:t>downloaded</a:t>
                      </a:r>
                      <a:r>
                        <a:rPr sz="800" spc="-50" dirty="0">
                          <a:solidFill>
                            <a:srgbClr val="7F7F7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0" dirty="0">
                          <a:solidFill>
                            <a:srgbClr val="7F7F7F"/>
                          </a:solidFill>
                          <a:latin typeface="Calibri"/>
                          <a:cs typeface="Calibri"/>
                        </a:rPr>
                        <a:t>materials.</a:t>
                      </a:r>
                      <a:endParaRPr sz="800">
                        <a:latin typeface="Calibri"/>
                        <a:cs typeface="Calibri"/>
                      </a:endParaRPr>
                    </a:p>
                    <a:p>
                      <a:pPr marL="321945" indent="-228600">
                        <a:lnSpc>
                          <a:spcPct val="100000"/>
                        </a:lnSpc>
                        <a:buClr>
                          <a:srgbClr val="585958"/>
                        </a:buClr>
                        <a:buAutoNum type="arabicPeriod"/>
                        <a:tabLst>
                          <a:tab pos="321945" algn="l"/>
                          <a:tab pos="322580" algn="l"/>
                        </a:tabLst>
                      </a:pPr>
                      <a:r>
                        <a:rPr sz="800" spc="-10" dirty="0">
                          <a:solidFill>
                            <a:srgbClr val="7F7F7F"/>
                          </a:solidFill>
                          <a:latin typeface="Calibri"/>
                          <a:cs typeface="Calibri"/>
                        </a:rPr>
                        <a:t>No time to talk right</a:t>
                      </a:r>
                      <a:r>
                        <a:rPr sz="800" spc="-30" dirty="0">
                          <a:solidFill>
                            <a:srgbClr val="7F7F7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5" dirty="0">
                          <a:solidFill>
                            <a:srgbClr val="7F7F7F"/>
                          </a:solidFill>
                          <a:latin typeface="Calibri"/>
                          <a:cs typeface="Calibri"/>
                        </a:rPr>
                        <a:t>now.</a:t>
                      </a:r>
                      <a:endParaRPr sz="800">
                        <a:latin typeface="Calibri"/>
                        <a:cs typeface="Calibri"/>
                      </a:endParaRPr>
                    </a:p>
                    <a:p>
                      <a:pPr marL="321945" marR="40005" indent="-228600">
                        <a:lnSpc>
                          <a:spcPct val="100000"/>
                        </a:lnSpc>
                        <a:buClr>
                          <a:srgbClr val="585958"/>
                        </a:buClr>
                        <a:buAutoNum type="arabicPeriod"/>
                        <a:tabLst>
                          <a:tab pos="321945" algn="l"/>
                          <a:tab pos="322580" algn="l"/>
                        </a:tabLst>
                      </a:pPr>
                      <a:r>
                        <a:rPr sz="800" spc="-10" dirty="0">
                          <a:solidFill>
                            <a:srgbClr val="7F7F7F"/>
                          </a:solidFill>
                          <a:latin typeface="Calibri"/>
                          <a:cs typeface="Calibri"/>
                        </a:rPr>
                        <a:t>We </a:t>
                      </a:r>
                      <a:r>
                        <a:rPr sz="800" spc="-5" dirty="0">
                          <a:solidFill>
                            <a:srgbClr val="7F7F7F"/>
                          </a:solidFill>
                          <a:latin typeface="Calibri"/>
                          <a:cs typeface="Calibri"/>
                        </a:rPr>
                        <a:t>don’t need </a:t>
                      </a:r>
                      <a:r>
                        <a:rPr sz="800" spc="-10" dirty="0">
                          <a:solidFill>
                            <a:srgbClr val="7F7F7F"/>
                          </a:solidFill>
                          <a:latin typeface="Calibri"/>
                          <a:cs typeface="Calibri"/>
                        </a:rPr>
                        <a:t>anything. We’re </a:t>
                      </a:r>
                      <a:r>
                        <a:rPr sz="800" spc="-5" dirty="0">
                          <a:solidFill>
                            <a:srgbClr val="7F7F7F"/>
                          </a:solidFill>
                          <a:latin typeface="Calibri"/>
                          <a:cs typeface="Calibri"/>
                        </a:rPr>
                        <a:t>all </a:t>
                      </a:r>
                      <a:r>
                        <a:rPr sz="800" spc="-10" dirty="0">
                          <a:solidFill>
                            <a:srgbClr val="7F7F7F"/>
                          </a:solidFill>
                          <a:latin typeface="Calibri"/>
                          <a:cs typeface="Calibri"/>
                        </a:rPr>
                        <a:t>set. Or, we’re </a:t>
                      </a:r>
                      <a:r>
                        <a:rPr sz="800" spc="-5" dirty="0">
                          <a:solidFill>
                            <a:srgbClr val="7F7F7F"/>
                          </a:solidFill>
                          <a:latin typeface="Calibri"/>
                          <a:cs typeface="Calibri"/>
                        </a:rPr>
                        <a:t>not </a:t>
                      </a:r>
                      <a:r>
                        <a:rPr sz="800" spc="-10" dirty="0">
                          <a:solidFill>
                            <a:srgbClr val="7F7F7F"/>
                          </a:solidFill>
                          <a:latin typeface="Calibri"/>
                          <a:cs typeface="Calibri"/>
                        </a:rPr>
                        <a:t>ready to  make </a:t>
                      </a:r>
                      <a:r>
                        <a:rPr sz="800" spc="-5" dirty="0">
                          <a:solidFill>
                            <a:srgbClr val="7F7F7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800" spc="-20" dirty="0">
                          <a:solidFill>
                            <a:srgbClr val="7F7F7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0" dirty="0">
                          <a:solidFill>
                            <a:srgbClr val="7F7F7F"/>
                          </a:solidFill>
                          <a:latin typeface="Calibri"/>
                          <a:cs typeface="Calibri"/>
                        </a:rPr>
                        <a:t>change.</a:t>
                      </a:r>
                      <a:endParaRPr sz="800">
                        <a:latin typeface="Calibri"/>
                        <a:cs typeface="Calibri"/>
                      </a:endParaRPr>
                    </a:p>
                    <a:p>
                      <a:pPr marL="321945" indent="-228600">
                        <a:lnSpc>
                          <a:spcPct val="100000"/>
                        </a:lnSpc>
                        <a:buClr>
                          <a:srgbClr val="585958"/>
                        </a:buClr>
                        <a:buAutoNum type="arabicPeriod"/>
                        <a:tabLst>
                          <a:tab pos="321945" algn="l"/>
                          <a:tab pos="322580" algn="l"/>
                        </a:tabLst>
                      </a:pPr>
                      <a:r>
                        <a:rPr sz="800" spc="-10" dirty="0">
                          <a:solidFill>
                            <a:srgbClr val="7F7F7F"/>
                          </a:solidFill>
                          <a:latin typeface="Calibri"/>
                          <a:cs typeface="Calibri"/>
                        </a:rPr>
                        <a:t>We just</a:t>
                      </a:r>
                      <a:r>
                        <a:rPr sz="800" spc="-30" dirty="0">
                          <a:solidFill>
                            <a:srgbClr val="7F7F7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0" dirty="0">
                          <a:solidFill>
                            <a:srgbClr val="7F7F7F"/>
                          </a:solidFill>
                          <a:latin typeface="Calibri"/>
                          <a:cs typeface="Calibri"/>
                        </a:rPr>
                        <a:t>purchased.</a:t>
                      </a:r>
                      <a:endParaRPr sz="800">
                        <a:latin typeface="Calibri"/>
                        <a:cs typeface="Calibri"/>
                      </a:endParaRPr>
                    </a:p>
                    <a:p>
                      <a:pPr marL="321945" indent="-228600">
                        <a:lnSpc>
                          <a:spcPct val="100000"/>
                        </a:lnSpc>
                        <a:buClr>
                          <a:srgbClr val="585958"/>
                        </a:buClr>
                        <a:buAutoNum type="arabicPeriod"/>
                        <a:tabLst>
                          <a:tab pos="321945" algn="l"/>
                          <a:tab pos="322580" algn="l"/>
                        </a:tabLst>
                      </a:pPr>
                      <a:r>
                        <a:rPr sz="800" spc="-10" dirty="0">
                          <a:solidFill>
                            <a:srgbClr val="7F7F7F"/>
                          </a:solidFill>
                          <a:latin typeface="Calibri"/>
                          <a:cs typeface="Calibri"/>
                        </a:rPr>
                        <a:t>We aren’t taking </a:t>
                      </a:r>
                      <a:r>
                        <a:rPr sz="800" spc="-5" dirty="0">
                          <a:solidFill>
                            <a:srgbClr val="7F7F7F"/>
                          </a:solidFill>
                          <a:latin typeface="Calibri"/>
                          <a:cs typeface="Calibri"/>
                        </a:rPr>
                        <a:t>on any new </a:t>
                      </a:r>
                      <a:r>
                        <a:rPr sz="800" spc="-10" dirty="0">
                          <a:solidFill>
                            <a:srgbClr val="7F7F7F"/>
                          </a:solidFill>
                          <a:latin typeface="Calibri"/>
                          <a:cs typeface="Calibri"/>
                        </a:rPr>
                        <a:t>providers </a:t>
                      </a:r>
                      <a:r>
                        <a:rPr sz="800" spc="-5" dirty="0">
                          <a:solidFill>
                            <a:srgbClr val="7F7F7F"/>
                          </a:solidFill>
                          <a:latin typeface="Calibri"/>
                          <a:cs typeface="Calibri"/>
                        </a:rPr>
                        <a:t>/ </a:t>
                      </a:r>
                      <a:r>
                        <a:rPr sz="800" spc="-10" dirty="0">
                          <a:solidFill>
                            <a:srgbClr val="7F7F7F"/>
                          </a:solidFill>
                          <a:latin typeface="Calibri"/>
                          <a:cs typeface="Calibri"/>
                        </a:rPr>
                        <a:t>vendors </a:t>
                      </a:r>
                      <a:r>
                        <a:rPr sz="800" spc="-5" dirty="0">
                          <a:solidFill>
                            <a:srgbClr val="7F7F7F"/>
                          </a:solidFill>
                          <a:latin typeface="Calibri"/>
                          <a:cs typeface="Calibri"/>
                        </a:rPr>
                        <a:t>at </a:t>
                      </a:r>
                      <a:r>
                        <a:rPr sz="800" spc="-10" dirty="0">
                          <a:solidFill>
                            <a:srgbClr val="7F7F7F"/>
                          </a:solidFill>
                          <a:latin typeface="Calibri"/>
                          <a:cs typeface="Calibri"/>
                        </a:rPr>
                        <a:t>this</a:t>
                      </a:r>
                      <a:r>
                        <a:rPr sz="800" spc="-25" dirty="0">
                          <a:solidFill>
                            <a:srgbClr val="7F7F7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0" dirty="0">
                          <a:solidFill>
                            <a:srgbClr val="7F7F7F"/>
                          </a:solidFill>
                          <a:latin typeface="Calibri"/>
                          <a:cs typeface="Calibri"/>
                        </a:rPr>
                        <a:t>time.</a:t>
                      </a:r>
                      <a:endParaRPr sz="800">
                        <a:latin typeface="Calibri"/>
                        <a:cs typeface="Calibri"/>
                      </a:endParaRPr>
                    </a:p>
                    <a:p>
                      <a:pPr marL="321945" indent="-228600">
                        <a:lnSpc>
                          <a:spcPct val="100000"/>
                        </a:lnSpc>
                        <a:buClr>
                          <a:srgbClr val="585958"/>
                        </a:buClr>
                        <a:buAutoNum type="arabicPeriod"/>
                        <a:tabLst>
                          <a:tab pos="321945" algn="l"/>
                          <a:tab pos="322580" algn="l"/>
                        </a:tabLst>
                      </a:pPr>
                      <a:r>
                        <a:rPr sz="800" spc="-10" dirty="0">
                          <a:solidFill>
                            <a:srgbClr val="7F7F7F"/>
                          </a:solidFill>
                          <a:latin typeface="Calibri"/>
                          <a:cs typeface="Calibri"/>
                        </a:rPr>
                        <a:t>Just send me some</a:t>
                      </a:r>
                      <a:r>
                        <a:rPr sz="800" spc="-35" dirty="0">
                          <a:solidFill>
                            <a:srgbClr val="7F7F7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0" dirty="0">
                          <a:solidFill>
                            <a:srgbClr val="7F7F7F"/>
                          </a:solidFill>
                          <a:latin typeface="Calibri"/>
                          <a:cs typeface="Calibri"/>
                        </a:rPr>
                        <a:t>information</a:t>
                      </a:r>
                      <a:endParaRPr sz="800">
                        <a:latin typeface="Calibri"/>
                        <a:cs typeface="Calibri"/>
                      </a:endParaRPr>
                    </a:p>
                    <a:p>
                      <a:pPr marL="321945" marR="164465" indent="-228600">
                        <a:lnSpc>
                          <a:spcPct val="100000"/>
                        </a:lnSpc>
                        <a:buClr>
                          <a:srgbClr val="585958"/>
                        </a:buClr>
                        <a:buAutoNum type="arabicPeriod"/>
                        <a:tabLst>
                          <a:tab pos="321945" algn="l"/>
                          <a:tab pos="322580" algn="l"/>
                        </a:tabLst>
                      </a:pPr>
                      <a:r>
                        <a:rPr sz="800" spc="-10" dirty="0">
                          <a:solidFill>
                            <a:srgbClr val="7F7F7F"/>
                          </a:solidFill>
                          <a:latin typeface="Calibri"/>
                          <a:cs typeface="Calibri"/>
                        </a:rPr>
                        <a:t>I’m </a:t>
                      </a:r>
                      <a:r>
                        <a:rPr sz="800" spc="-5" dirty="0">
                          <a:solidFill>
                            <a:srgbClr val="7F7F7F"/>
                          </a:solidFill>
                          <a:latin typeface="Calibri"/>
                          <a:cs typeface="Calibri"/>
                        </a:rPr>
                        <a:t>not </a:t>
                      </a:r>
                      <a:r>
                        <a:rPr sz="800" spc="-10" dirty="0">
                          <a:solidFill>
                            <a:srgbClr val="7F7F7F"/>
                          </a:solidFill>
                          <a:latin typeface="Calibri"/>
                          <a:cs typeface="Calibri"/>
                        </a:rPr>
                        <a:t>the right contact. (Ask </a:t>
                      </a:r>
                      <a:r>
                        <a:rPr sz="800" spc="-5" dirty="0">
                          <a:solidFill>
                            <a:srgbClr val="7F7F7F"/>
                          </a:solidFill>
                          <a:latin typeface="Calibri"/>
                          <a:cs typeface="Calibri"/>
                        </a:rPr>
                        <a:t>who </a:t>
                      </a:r>
                      <a:r>
                        <a:rPr sz="800" spc="-10" dirty="0">
                          <a:solidFill>
                            <a:srgbClr val="7F7F7F"/>
                          </a:solidFill>
                          <a:latin typeface="Calibri"/>
                          <a:cs typeface="Calibri"/>
                        </a:rPr>
                        <a:t>the right contact </a:t>
                      </a:r>
                      <a:r>
                        <a:rPr sz="800" spc="-5" dirty="0">
                          <a:solidFill>
                            <a:srgbClr val="7F7F7F"/>
                          </a:solidFill>
                          <a:latin typeface="Calibri"/>
                          <a:cs typeface="Calibri"/>
                        </a:rPr>
                        <a:t>is and  </a:t>
                      </a:r>
                      <a:r>
                        <a:rPr sz="800" spc="-10" dirty="0">
                          <a:solidFill>
                            <a:srgbClr val="7F7F7F"/>
                          </a:solidFill>
                          <a:latin typeface="Calibri"/>
                          <a:cs typeface="Calibri"/>
                        </a:rPr>
                        <a:t>request to </a:t>
                      </a:r>
                      <a:r>
                        <a:rPr sz="800" spc="-5" dirty="0">
                          <a:solidFill>
                            <a:srgbClr val="7F7F7F"/>
                          </a:solidFill>
                          <a:latin typeface="Calibri"/>
                          <a:cs typeface="Calibri"/>
                        </a:rPr>
                        <a:t>be</a:t>
                      </a:r>
                      <a:r>
                        <a:rPr sz="800" spc="-25" dirty="0">
                          <a:solidFill>
                            <a:srgbClr val="7F7F7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0" dirty="0">
                          <a:solidFill>
                            <a:srgbClr val="7F7F7F"/>
                          </a:solidFill>
                          <a:latin typeface="Calibri"/>
                          <a:cs typeface="Calibri"/>
                        </a:rPr>
                        <a:t>transferred.)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9525">
                      <a:solidFill>
                        <a:srgbClr val="7F7F7F"/>
                      </a:solidFill>
                      <a:prstDash val="solid"/>
                    </a:lnL>
                    <a:lnR w="9525">
                      <a:solidFill>
                        <a:srgbClr val="7F7F7F"/>
                      </a:solidFill>
                      <a:prstDash val="solid"/>
                    </a:lnR>
                    <a:lnT w="9525">
                      <a:solidFill>
                        <a:srgbClr val="7F7F7F"/>
                      </a:solidFill>
                      <a:prstDash val="solid"/>
                    </a:lnT>
                    <a:lnB w="9525">
                      <a:solidFill>
                        <a:srgbClr val="7F7F7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8376"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2.</a:t>
                      </a:r>
                      <a:r>
                        <a:rPr sz="10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Frame</a:t>
                      </a:r>
                      <a:endParaRPr sz="1000">
                        <a:latin typeface="Calibri"/>
                        <a:cs typeface="Calibri"/>
                      </a:endParaRPr>
                    </a:p>
                    <a:p>
                      <a:pPr marL="90170" marR="158750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(How are </a:t>
                      </a:r>
                      <a:r>
                        <a:rPr sz="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we going</a:t>
                      </a:r>
                      <a:r>
                        <a:rPr sz="800" spc="-1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to  frame the meeting to  </a:t>
                      </a:r>
                      <a:r>
                        <a:rPr sz="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gain 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the client’s  agreement?)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72390" marB="0">
                    <a:lnL w="9525">
                      <a:solidFill>
                        <a:srgbClr val="7F7F7F"/>
                      </a:solidFill>
                      <a:prstDash val="solid"/>
                    </a:lnL>
                    <a:lnR w="9525">
                      <a:solidFill>
                        <a:srgbClr val="7F7F7F"/>
                      </a:solidFill>
                      <a:prstDash val="solid"/>
                    </a:lnR>
                    <a:lnT w="9525">
                      <a:solidFill>
                        <a:srgbClr val="7F7F7F"/>
                      </a:solidFill>
                      <a:prstDash val="solid"/>
                    </a:lnT>
                    <a:lnB w="9525">
                      <a:solidFill>
                        <a:srgbClr val="7F7F7F"/>
                      </a:solidFill>
                      <a:prstDash val="solid"/>
                    </a:lnB>
                    <a:solidFill>
                      <a:srgbClr val="991F25"/>
                    </a:solidFill>
                  </a:tcPr>
                </a:tc>
                <a:tc>
                  <a:txBody>
                    <a:bodyPr/>
                    <a:lstStyle/>
                    <a:p>
                      <a:pPr marL="318770" indent="-228600">
                        <a:lnSpc>
                          <a:spcPct val="100000"/>
                        </a:lnSpc>
                        <a:spcBef>
                          <a:spcPts val="575"/>
                        </a:spcBef>
                        <a:buClr>
                          <a:srgbClr val="585958"/>
                        </a:buClr>
                        <a:buAutoNum type="arabicPeriod"/>
                        <a:tabLst>
                          <a:tab pos="318770" algn="l"/>
                          <a:tab pos="319405" algn="l"/>
                        </a:tabLst>
                      </a:pPr>
                      <a:r>
                        <a:rPr sz="800" spc="-5" dirty="0">
                          <a:solidFill>
                            <a:srgbClr val="7F7F7F"/>
                          </a:solidFill>
                          <a:latin typeface="Calibri"/>
                          <a:cs typeface="Calibri"/>
                        </a:rPr>
                        <a:t>Thank </a:t>
                      </a:r>
                      <a:r>
                        <a:rPr sz="800" spc="-10" dirty="0">
                          <a:solidFill>
                            <a:srgbClr val="7F7F7F"/>
                          </a:solidFill>
                          <a:latin typeface="Calibri"/>
                          <a:cs typeface="Calibri"/>
                        </a:rPr>
                        <a:t>them </a:t>
                      </a:r>
                      <a:r>
                        <a:rPr sz="800" spc="-5" dirty="0">
                          <a:solidFill>
                            <a:srgbClr val="7F7F7F"/>
                          </a:solidFill>
                          <a:latin typeface="Calibri"/>
                          <a:cs typeface="Calibri"/>
                        </a:rPr>
                        <a:t>for </a:t>
                      </a:r>
                      <a:r>
                        <a:rPr sz="800" spc="-10" dirty="0">
                          <a:solidFill>
                            <a:srgbClr val="7F7F7F"/>
                          </a:solidFill>
                          <a:latin typeface="Calibri"/>
                          <a:cs typeface="Calibri"/>
                        </a:rPr>
                        <a:t>taking the time to </a:t>
                      </a:r>
                      <a:r>
                        <a:rPr sz="800" spc="-5" dirty="0">
                          <a:solidFill>
                            <a:srgbClr val="7F7F7F"/>
                          </a:solidFill>
                          <a:latin typeface="Calibri"/>
                          <a:cs typeface="Calibri"/>
                        </a:rPr>
                        <a:t>look at </a:t>
                      </a:r>
                      <a:r>
                        <a:rPr sz="800" spc="-10" dirty="0">
                          <a:solidFill>
                            <a:srgbClr val="7F7F7F"/>
                          </a:solidFill>
                          <a:latin typeface="Calibri"/>
                          <a:cs typeface="Calibri"/>
                        </a:rPr>
                        <a:t>the</a:t>
                      </a:r>
                      <a:r>
                        <a:rPr sz="800" spc="-70" dirty="0">
                          <a:solidFill>
                            <a:srgbClr val="7F7F7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0" dirty="0">
                          <a:solidFill>
                            <a:srgbClr val="7F7F7F"/>
                          </a:solidFill>
                          <a:latin typeface="Calibri"/>
                          <a:cs typeface="Calibri"/>
                        </a:rPr>
                        <a:t>material.</a:t>
                      </a:r>
                      <a:endParaRPr sz="800">
                        <a:latin typeface="Calibri"/>
                        <a:cs typeface="Calibri"/>
                      </a:endParaRPr>
                    </a:p>
                    <a:p>
                      <a:pPr marL="319405" marR="365760" indent="-228600">
                        <a:lnSpc>
                          <a:spcPct val="100000"/>
                        </a:lnSpc>
                        <a:buClr>
                          <a:srgbClr val="585958"/>
                        </a:buClr>
                        <a:buAutoNum type="arabicPeriod"/>
                        <a:tabLst>
                          <a:tab pos="319405" algn="l"/>
                          <a:tab pos="320040" algn="l"/>
                        </a:tabLst>
                      </a:pPr>
                      <a:r>
                        <a:rPr sz="800" spc="-10" dirty="0">
                          <a:solidFill>
                            <a:srgbClr val="7F7F7F"/>
                          </a:solidFill>
                          <a:latin typeface="Calibri"/>
                          <a:cs typeface="Calibri"/>
                        </a:rPr>
                        <a:t>Inquire </a:t>
                      </a:r>
                      <a:r>
                        <a:rPr sz="800" spc="-5" dirty="0">
                          <a:solidFill>
                            <a:srgbClr val="7F7F7F"/>
                          </a:solidFill>
                          <a:latin typeface="Calibri"/>
                          <a:cs typeface="Calibri"/>
                        </a:rPr>
                        <a:t>as </a:t>
                      </a:r>
                      <a:r>
                        <a:rPr sz="800" spc="-10" dirty="0">
                          <a:solidFill>
                            <a:srgbClr val="7F7F7F"/>
                          </a:solidFill>
                          <a:latin typeface="Calibri"/>
                          <a:cs typeface="Calibri"/>
                        </a:rPr>
                        <a:t>to </a:t>
                      </a:r>
                      <a:r>
                        <a:rPr sz="800" spc="-5" dirty="0">
                          <a:solidFill>
                            <a:srgbClr val="7F7F7F"/>
                          </a:solidFill>
                          <a:latin typeface="Calibri"/>
                          <a:cs typeface="Calibri"/>
                        </a:rPr>
                        <a:t>what </a:t>
                      </a:r>
                      <a:r>
                        <a:rPr sz="800" spc="-10" dirty="0">
                          <a:solidFill>
                            <a:srgbClr val="7F7F7F"/>
                          </a:solidFill>
                          <a:latin typeface="Calibri"/>
                          <a:cs typeface="Calibri"/>
                        </a:rPr>
                        <a:t>they thought, questions they </a:t>
                      </a:r>
                      <a:r>
                        <a:rPr sz="800" spc="-5" dirty="0">
                          <a:solidFill>
                            <a:srgbClr val="7F7F7F"/>
                          </a:solidFill>
                          <a:latin typeface="Calibri"/>
                          <a:cs typeface="Calibri"/>
                        </a:rPr>
                        <a:t>have, and  additional </a:t>
                      </a:r>
                      <a:r>
                        <a:rPr sz="800" spc="-10" dirty="0">
                          <a:solidFill>
                            <a:srgbClr val="7F7F7F"/>
                          </a:solidFill>
                          <a:latin typeface="Calibri"/>
                          <a:cs typeface="Calibri"/>
                        </a:rPr>
                        <a:t>information they </a:t>
                      </a:r>
                      <a:r>
                        <a:rPr sz="800" spc="-5" dirty="0">
                          <a:solidFill>
                            <a:srgbClr val="7F7F7F"/>
                          </a:solidFill>
                          <a:latin typeface="Calibri"/>
                          <a:cs typeface="Calibri"/>
                        </a:rPr>
                        <a:t>might find of</a:t>
                      </a:r>
                      <a:r>
                        <a:rPr sz="800" spc="-50" dirty="0">
                          <a:solidFill>
                            <a:srgbClr val="7F7F7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5" dirty="0">
                          <a:solidFill>
                            <a:srgbClr val="7F7F7F"/>
                          </a:solidFill>
                          <a:latin typeface="Calibri"/>
                          <a:cs typeface="Calibri"/>
                        </a:rPr>
                        <a:t>value.</a:t>
                      </a:r>
                      <a:endParaRPr sz="800">
                        <a:latin typeface="Calibri"/>
                        <a:cs typeface="Calibri"/>
                      </a:endParaRPr>
                    </a:p>
                    <a:p>
                      <a:pPr marL="319405" indent="-228600">
                        <a:lnSpc>
                          <a:spcPct val="100000"/>
                        </a:lnSpc>
                        <a:buClr>
                          <a:srgbClr val="585958"/>
                        </a:buClr>
                        <a:buAutoNum type="arabicPeriod"/>
                        <a:tabLst>
                          <a:tab pos="319405" algn="l"/>
                          <a:tab pos="320040" algn="l"/>
                        </a:tabLst>
                      </a:pPr>
                      <a:r>
                        <a:rPr sz="800" spc="-5" dirty="0">
                          <a:solidFill>
                            <a:srgbClr val="7F7F7F"/>
                          </a:solidFill>
                          <a:latin typeface="Calibri"/>
                          <a:cs typeface="Calibri"/>
                        </a:rPr>
                        <a:t>Qualify </a:t>
                      </a:r>
                      <a:r>
                        <a:rPr sz="800" spc="-10" dirty="0">
                          <a:solidFill>
                            <a:srgbClr val="7F7F7F"/>
                          </a:solidFill>
                          <a:latin typeface="Calibri"/>
                          <a:cs typeface="Calibri"/>
                        </a:rPr>
                        <a:t>interest </a:t>
                      </a:r>
                      <a:r>
                        <a:rPr sz="800" spc="-5" dirty="0">
                          <a:solidFill>
                            <a:srgbClr val="7F7F7F"/>
                          </a:solidFill>
                          <a:latin typeface="Calibri"/>
                          <a:cs typeface="Calibri"/>
                        </a:rPr>
                        <a:t>in scheduling a </a:t>
                      </a:r>
                      <a:r>
                        <a:rPr sz="800" spc="-10" dirty="0">
                          <a:solidFill>
                            <a:srgbClr val="7F7F7F"/>
                          </a:solidFill>
                          <a:latin typeface="Calibri"/>
                          <a:cs typeface="Calibri"/>
                        </a:rPr>
                        <a:t>meeting to talk</a:t>
                      </a:r>
                      <a:r>
                        <a:rPr sz="800" spc="-55" dirty="0">
                          <a:solidFill>
                            <a:srgbClr val="7F7F7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0" dirty="0">
                          <a:solidFill>
                            <a:srgbClr val="7F7F7F"/>
                          </a:solidFill>
                          <a:latin typeface="Calibri"/>
                          <a:cs typeface="Calibri"/>
                        </a:rPr>
                        <a:t>further.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73025" marB="0">
                    <a:lnL w="9525">
                      <a:solidFill>
                        <a:srgbClr val="7F7F7F"/>
                      </a:solidFill>
                      <a:prstDash val="solid"/>
                    </a:lnL>
                    <a:lnR w="9525">
                      <a:solidFill>
                        <a:srgbClr val="7F7F7F"/>
                      </a:solidFill>
                      <a:prstDash val="solid"/>
                    </a:lnR>
                    <a:lnT w="9525">
                      <a:solidFill>
                        <a:srgbClr val="7F7F7F"/>
                      </a:solidFill>
                      <a:prstDash val="solid"/>
                    </a:lnT>
                    <a:lnB w="9525">
                      <a:solidFill>
                        <a:srgbClr val="7F7F7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17475" marB="0">
                    <a:lnL w="9525">
                      <a:solidFill>
                        <a:srgbClr val="7F7F7F"/>
                      </a:solidFill>
                      <a:prstDash val="solid"/>
                    </a:lnL>
                    <a:lnR w="9525">
                      <a:solidFill>
                        <a:srgbClr val="7F7F7F"/>
                      </a:solidFill>
                      <a:prstDash val="solid"/>
                    </a:lnR>
                    <a:lnT w="9525">
                      <a:solidFill>
                        <a:srgbClr val="7F7F7F"/>
                      </a:solidFill>
                      <a:prstDash val="solid"/>
                    </a:lnT>
                    <a:lnB w="9525">
                      <a:solidFill>
                        <a:srgbClr val="7F7F7F"/>
                      </a:solidFill>
                      <a:prstDash val="solid"/>
                    </a:lnB>
                    <a:solidFill>
                      <a:srgbClr val="991F2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905" marB="0">
                    <a:lnL w="9525">
                      <a:solidFill>
                        <a:srgbClr val="7F7F7F"/>
                      </a:solidFill>
                      <a:prstDash val="solid"/>
                    </a:lnL>
                    <a:lnR w="9525">
                      <a:solidFill>
                        <a:srgbClr val="7F7F7F"/>
                      </a:solidFill>
                      <a:prstDash val="solid"/>
                    </a:lnR>
                    <a:lnT w="9525">
                      <a:solidFill>
                        <a:srgbClr val="7F7F7F"/>
                      </a:solidFill>
                      <a:prstDash val="solid"/>
                    </a:lnT>
                    <a:lnB w="9525">
                      <a:solidFill>
                        <a:srgbClr val="7F7F7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89661">
                <a:tc rowSpan="2">
                  <a:txBody>
                    <a:bodyPr/>
                    <a:lstStyle/>
                    <a:p>
                      <a:pPr marL="90170" marR="39624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3.</a:t>
                      </a:r>
                      <a:r>
                        <a:rPr sz="1000" b="1" spc="-8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Discovery  Questions</a:t>
                      </a:r>
                      <a:endParaRPr sz="1000">
                        <a:latin typeface="Calibri"/>
                        <a:cs typeface="Calibri"/>
                      </a:endParaRPr>
                    </a:p>
                    <a:p>
                      <a:pPr marL="90170" marR="154940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(What questions </a:t>
                      </a:r>
                      <a:r>
                        <a:rPr sz="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do  we need 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to ask to</a:t>
                      </a:r>
                      <a:r>
                        <a:rPr sz="800" spc="-9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get  the information </a:t>
                      </a:r>
                      <a:r>
                        <a:rPr sz="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we  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require </a:t>
                      </a:r>
                      <a:r>
                        <a:rPr sz="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based on  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where </a:t>
                      </a:r>
                      <a:r>
                        <a:rPr sz="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we 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are </a:t>
                      </a:r>
                      <a:r>
                        <a:rPr sz="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in 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the  </a:t>
                      </a:r>
                      <a:r>
                        <a:rPr sz="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sales 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process </a:t>
                      </a:r>
                      <a:r>
                        <a:rPr sz="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and 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the  prospect’s </a:t>
                      </a:r>
                      <a:r>
                        <a:rPr sz="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point in  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the </a:t>
                      </a:r>
                      <a:r>
                        <a:rPr sz="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Client Buying  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Process?)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9525">
                      <a:solidFill>
                        <a:srgbClr val="7F7F7F"/>
                      </a:solidFill>
                      <a:prstDash val="solid"/>
                    </a:lnL>
                    <a:lnR w="9525">
                      <a:solidFill>
                        <a:srgbClr val="7F7F7F"/>
                      </a:solidFill>
                      <a:prstDash val="solid"/>
                    </a:lnR>
                    <a:lnT w="9525">
                      <a:solidFill>
                        <a:srgbClr val="7F7F7F"/>
                      </a:solidFill>
                      <a:prstDash val="solid"/>
                    </a:lnT>
                    <a:lnB w="9525">
                      <a:solidFill>
                        <a:srgbClr val="7F7F7F"/>
                      </a:solidFill>
                      <a:prstDash val="solid"/>
                    </a:lnB>
                    <a:solidFill>
                      <a:srgbClr val="991F25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222250" indent="-133350">
                        <a:lnSpc>
                          <a:spcPct val="100000"/>
                        </a:lnSpc>
                        <a:spcBef>
                          <a:spcPts val="495"/>
                        </a:spcBef>
                        <a:buClr>
                          <a:srgbClr val="000000"/>
                        </a:buClr>
                        <a:buAutoNum type="arabicPeriod"/>
                        <a:tabLst>
                          <a:tab pos="222885" algn="l"/>
                        </a:tabLst>
                      </a:pPr>
                      <a:r>
                        <a:rPr sz="800" spc="-5" dirty="0">
                          <a:solidFill>
                            <a:srgbClr val="7F7F7F"/>
                          </a:solidFill>
                          <a:latin typeface="Calibri"/>
                          <a:cs typeface="Calibri"/>
                        </a:rPr>
                        <a:t>What triggered your interest in </a:t>
                      </a:r>
                      <a:r>
                        <a:rPr sz="800" dirty="0">
                          <a:solidFill>
                            <a:srgbClr val="7F7F7F"/>
                          </a:solidFill>
                          <a:latin typeface="Calibri"/>
                          <a:cs typeface="Calibri"/>
                        </a:rPr>
                        <a:t>downloading/viewing </a:t>
                      </a:r>
                      <a:r>
                        <a:rPr sz="800" spc="-5" dirty="0">
                          <a:solidFill>
                            <a:srgbClr val="7F7F7F"/>
                          </a:solidFill>
                          <a:latin typeface="Calibri"/>
                          <a:cs typeface="Calibri"/>
                        </a:rPr>
                        <a:t>the</a:t>
                      </a:r>
                      <a:r>
                        <a:rPr sz="800" dirty="0">
                          <a:solidFill>
                            <a:srgbClr val="7F7F7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5" dirty="0">
                          <a:solidFill>
                            <a:srgbClr val="7F7F7F"/>
                          </a:solidFill>
                          <a:latin typeface="Calibri"/>
                          <a:cs typeface="Calibri"/>
                        </a:rPr>
                        <a:t>material?</a:t>
                      </a:r>
                      <a:endParaRPr sz="800">
                        <a:latin typeface="Calibri"/>
                        <a:cs typeface="Calibri"/>
                      </a:endParaRPr>
                    </a:p>
                    <a:p>
                      <a:pPr marL="222250" marR="4445" indent="-133350">
                        <a:lnSpc>
                          <a:spcPct val="100000"/>
                        </a:lnSpc>
                        <a:spcBef>
                          <a:spcPts val="5"/>
                        </a:spcBef>
                        <a:buClr>
                          <a:srgbClr val="000000"/>
                        </a:buClr>
                        <a:buAutoNum type="arabicPeriod"/>
                        <a:tabLst>
                          <a:tab pos="222885" algn="l"/>
                        </a:tabLst>
                      </a:pPr>
                      <a:r>
                        <a:rPr sz="800" spc="-5" dirty="0">
                          <a:solidFill>
                            <a:srgbClr val="7F7F7F"/>
                          </a:solidFill>
                          <a:latin typeface="Calibri"/>
                          <a:cs typeface="Calibri"/>
                        </a:rPr>
                        <a:t>How has </a:t>
                      </a:r>
                      <a:r>
                        <a:rPr sz="800" dirty="0">
                          <a:solidFill>
                            <a:srgbClr val="7F7F7F"/>
                          </a:solidFill>
                          <a:latin typeface="Calibri"/>
                          <a:cs typeface="Calibri"/>
                        </a:rPr>
                        <a:t>it influenced </a:t>
                      </a:r>
                      <a:r>
                        <a:rPr sz="800" spc="-5" dirty="0">
                          <a:solidFill>
                            <a:srgbClr val="7F7F7F"/>
                          </a:solidFill>
                          <a:latin typeface="Calibri"/>
                          <a:cs typeface="Calibri"/>
                        </a:rPr>
                        <a:t>your view of using one cloud communications  platform?</a:t>
                      </a:r>
                      <a:endParaRPr sz="800">
                        <a:latin typeface="Calibri"/>
                        <a:cs typeface="Calibri"/>
                      </a:endParaRPr>
                    </a:p>
                    <a:p>
                      <a:pPr marL="222250" marR="213360" indent="-133350">
                        <a:lnSpc>
                          <a:spcPct val="100000"/>
                        </a:lnSpc>
                        <a:buClr>
                          <a:srgbClr val="000000"/>
                        </a:buClr>
                        <a:buAutoNum type="arabicPeriod"/>
                        <a:tabLst>
                          <a:tab pos="222885" algn="l"/>
                        </a:tabLst>
                      </a:pPr>
                      <a:r>
                        <a:rPr sz="800" spc="-5" dirty="0">
                          <a:solidFill>
                            <a:srgbClr val="7F7F7F"/>
                          </a:solidFill>
                          <a:latin typeface="Calibri"/>
                          <a:cs typeface="Calibri"/>
                        </a:rPr>
                        <a:t>How </a:t>
                      </a:r>
                      <a:r>
                        <a:rPr sz="800" dirty="0">
                          <a:solidFill>
                            <a:srgbClr val="7F7F7F"/>
                          </a:solidFill>
                          <a:latin typeface="Calibri"/>
                          <a:cs typeface="Calibri"/>
                        </a:rPr>
                        <a:t>well is </a:t>
                      </a:r>
                      <a:r>
                        <a:rPr sz="800" spc="-5" dirty="0">
                          <a:solidFill>
                            <a:srgbClr val="7F7F7F"/>
                          </a:solidFill>
                          <a:latin typeface="Calibri"/>
                          <a:cs typeface="Calibri"/>
                        </a:rPr>
                        <a:t>your current communications system meeting your  company’s</a:t>
                      </a:r>
                      <a:r>
                        <a:rPr sz="800" spc="-10" dirty="0">
                          <a:solidFill>
                            <a:srgbClr val="7F7F7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5" dirty="0">
                          <a:solidFill>
                            <a:srgbClr val="7F7F7F"/>
                          </a:solidFill>
                          <a:latin typeface="Calibri"/>
                          <a:cs typeface="Calibri"/>
                        </a:rPr>
                        <a:t>needs?</a:t>
                      </a:r>
                      <a:endParaRPr sz="800">
                        <a:latin typeface="Calibri"/>
                        <a:cs typeface="Calibri"/>
                      </a:endParaRPr>
                    </a:p>
                    <a:p>
                      <a:pPr marL="222250" marR="307975" indent="-133350">
                        <a:lnSpc>
                          <a:spcPct val="100000"/>
                        </a:lnSpc>
                        <a:buClr>
                          <a:srgbClr val="000000"/>
                        </a:buClr>
                        <a:buAutoNum type="arabicPeriod"/>
                        <a:tabLst>
                          <a:tab pos="222885" algn="l"/>
                        </a:tabLst>
                      </a:pPr>
                      <a:r>
                        <a:rPr sz="800" spc="-5" dirty="0">
                          <a:solidFill>
                            <a:srgbClr val="7F7F7F"/>
                          </a:solidFill>
                          <a:latin typeface="Calibri"/>
                          <a:cs typeface="Calibri"/>
                        </a:rPr>
                        <a:t>How easy </a:t>
                      </a:r>
                      <a:r>
                        <a:rPr sz="800" dirty="0">
                          <a:solidFill>
                            <a:srgbClr val="7F7F7F"/>
                          </a:solidFill>
                          <a:latin typeface="Calibri"/>
                          <a:cs typeface="Calibri"/>
                        </a:rPr>
                        <a:t>is it for </a:t>
                      </a:r>
                      <a:r>
                        <a:rPr sz="800" spc="-5" dirty="0">
                          <a:solidFill>
                            <a:srgbClr val="7F7F7F"/>
                          </a:solidFill>
                          <a:latin typeface="Calibri"/>
                          <a:cs typeface="Calibri"/>
                        </a:rPr>
                        <a:t>your customers </a:t>
                      </a:r>
                      <a:r>
                        <a:rPr sz="800" spc="-10" dirty="0">
                          <a:solidFill>
                            <a:srgbClr val="7F7F7F"/>
                          </a:solidFill>
                          <a:latin typeface="Calibri"/>
                          <a:cs typeface="Calibri"/>
                        </a:rPr>
                        <a:t>to </a:t>
                      </a:r>
                      <a:r>
                        <a:rPr sz="800" spc="-5" dirty="0">
                          <a:solidFill>
                            <a:srgbClr val="7F7F7F"/>
                          </a:solidFill>
                          <a:latin typeface="Calibri"/>
                          <a:cs typeface="Calibri"/>
                        </a:rPr>
                        <a:t>reach someone who can  address their</a:t>
                      </a:r>
                      <a:r>
                        <a:rPr sz="800" spc="-15" dirty="0">
                          <a:solidFill>
                            <a:srgbClr val="7F7F7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5" dirty="0">
                          <a:solidFill>
                            <a:srgbClr val="7F7F7F"/>
                          </a:solidFill>
                          <a:latin typeface="Calibri"/>
                          <a:cs typeface="Calibri"/>
                        </a:rPr>
                        <a:t>queries?</a:t>
                      </a:r>
                      <a:endParaRPr sz="800">
                        <a:latin typeface="Calibri"/>
                        <a:cs typeface="Calibri"/>
                      </a:endParaRPr>
                    </a:p>
                    <a:p>
                      <a:pPr marL="222250" marR="294005" indent="-133350">
                        <a:lnSpc>
                          <a:spcPct val="100000"/>
                        </a:lnSpc>
                        <a:buClr>
                          <a:srgbClr val="000000"/>
                        </a:buClr>
                        <a:buAutoNum type="arabicPeriod"/>
                        <a:tabLst>
                          <a:tab pos="222885" algn="l"/>
                        </a:tabLst>
                      </a:pPr>
                      <a:r>
                        <a:rPr sz="800" spc="-5" dirty="0">
                          <a:solidFill>
                            <a:srgbClr val="7F7F7F"/>
                          </a:solidFill>
                          <a:latin typeface="Calibri"/>
                          <a:cs typeface="Calibri"/>
                        </a:rPr>
                        <a:t>What’s the customer’s experience when their query requires  </a:t>
                      </a:r>
                      <a:r>
                        <a:rPr sz="800" dirty="0">
                          <a:solidFill>
                            <a:srgbClr val="7F7F7F"/>
                          </a:solidFill>
                          <a:latin typeface="Calibri"/>
                          <a:cs typeface="Calibri"/>
                        </a:rPr>
                        <a:t>additional </a:t>
                      </a:r>
                      <a:r>
                        <a:rPr sz="800" spc="-5" dirty="0">
                          <a:solidFill>
                            <a:srgbClr val="7F7F7F"/>
                          </a:solidFill>
                          <a:latin typeface="Calibri"/>
                          <a:cs typeface="Calibri"/>
                        </a:rPr>
                        <a:t>assistance from other </a:t>
                      </a:r>
                      <a:r>
                        <a:rPr sz="800" dirty="0">
                          <a:solidFill>
                            <a:srgbClr val="7F7F7F"/>
                          </a:solidFill>
                          <a:latin typeface="Calibri"/>
                          <a:cs typeface="Calibri"/>
                        </a:rPr>
                        <a:t>employees </a:t>
                      </a:r>
                      <a:r>
                        <a:rPr sz="800" spc="-5" dirty="0">
                          <a:solidFill>
                            <a:srgbClr val="7F7F7F"/>
                          </a:solidFill>
                          <a:latin typeface="Calibri"/>
                          <a:cs typeface="Calibri"/>
                        </a:rPr>
                        <a:t>or</a:t>
                      </a:r>
                      <a:r>
                        <a:rPr sz="800" spc="-15" dirty="0">
                          <a:solidFill>
                            <a:srgbClr val="7F7F7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5" dirty="0">
                          <a:solidFill>
                            <a:srgbClr val="7F7F7F"/>
                          </a:solidFill>
                          <a:latin typeface="Calibri"/>
                          <a:cs typeface="Calibri"/>
                        </a:rPr>
                        <a:t>departments?</a:t>
                      </a:r>
                      <a:endParaRPr sz="800">
                        <a:latin typeface="Calibri"/>
                        <a:cs typeface="Calibri"/>
                      </a:endParaRPr>
                    </a:p>
                    <a:p>
                      <a:pPr marL="222250" marR="276225" indent="-133350">
                        <a:lnSpc>
                          <a:spcPct val="100000"/>
                        </a:lnSpc>
                        <a:buClr>
                          <a:srgbClr val="000000"/>
                        </a:buClr>
                        <a:buAutoNum type="arabicPeriod"/>
                        <a:tabLst>
                          <a:tab pos="222885" algn="l"/>
                        </a:tabLst>
                      </a:pPr>
                      <a:r>
                        <a:rPr sz="800" spc="-5" dirty="0">
                          <a:solidFill>
                            <a:srgbClr val="7F7F7F"/>
                          </a:solidFill>
                          <a:latin typeface="Calibri"/>
                          <a:cs typeface="Calibri"/>
                        </a:rPr>
                        <a:t>Does your IT team spend too much time maintaining your on-  premise PBX system?</a:t>
                      </a:r>
                      <a:endParaRPr sz="800">
                        <a:latin typeface="Calibri"/>
                        <a:cs typeface="Calibri"/>
                      </a:endParaRPr>
                    </a:p>
                    <a:p>
                      <a:pPr marL="222250" marR="122555" indent="-133350">
                        <a:lnSpc>
                          <a:spcPct val="100000"/>
                        </a:lnSpc>
                        <a:buClr>
                          <a:srgbClr val="000000"/>
                        </a:buClr>
                        <a:buAutoNum type="arabicPeriod"/>
                        <a:tabLst>
                          <a:tab pos="222885" algn="l"/>
                        </a:tabLst>
                      </a:pPr>
                      <a:r>
                        <a:rPr sz="800" spc="-5" dirty="0">
                          <a:solidFill>
                            <a:srgbClr val="7F7F7F"/>
                          </a:solidFill>
                          <a:latin typeface="Calibri"/>
                          <a:cs typeface="Calibri"/>
                        </a:rPr>
                        <a:t>What </a:t>
                      </a:r>
                      <a:r>
                        <a:rPr sz="800" dirty="0">
                          <a:solidFill>
                            <a:srgbClr val="7F7F7F"/>
                          </a:solidFill>
                          <a:latin typeface="Calibri"/>
                          <a:cs typeface="Calibri"/>
                        </a:rPr>
                        <a:t>is </a:t>
                      </a:r>
                      <a:r>
                        <a:rPr sz="800" spc="-5" dirty="0">
                          <a:solidFill>
                            <a:srgbClr val="7F7F7F"/>
                          </a:solidFill>
                          <a:latin typeface="Calibri"/>
                          <a:cs typeface="Calibri"/>
                        </a:rPr>
                        <a:t>your company’s experience of using analytics </a:t>
                      </a:r>
                      <a:r>
                        <a:rPr sz="800" spc="-10" dirty="0">
                          <a:solidFill>
                            <a:srgbClr val="7F7F7F"/>
                          </a:solidFill>
                          <a:latin typeface="Calibri"/>
                          <a:cs typeface="Calibri"/>
                        </a:rPr>
                        <a:t>to </a:t>
                      </a:r>
                      <a:r>
                        <a:rPr sz="800" spc="-5" dirty="0">
                          <a:solidFill>
                            <a:srgbClr val="7F7F7F"/>
                          </a:solidFill>
                          <a:latin typeface="Calibri"/>
                          <a:cs typeface="Calibri"/>
                        </a:rPr>
                        <a:t>optimize  the customer experience and sales</a:t>
                      </a:r>
                      <a:r>
                        <a:rPr sz="800" spc="5" dirty="0">
                          <a:solidFill>
                            <a:srgbClr val="7F7F7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5" dirty="0">
                          <a:solidFill>
                            <a:srgbClr val="7F7F7F"/>
                          </a:solidFill>
                          <a:latin typeface="Calibri"/>
                          <a:cs typeface="Calibri"/>
                        </a:rPr>
                        <a:t>process?</a:t>
                      </a:r>
                      <a:endParaRPr sz="800">
                        <a:latin typeface="Calibri"/>
                        <a:cs typeface="Calibri"/>
                      </a:endParaRPr>
                    </a:p>
                    <a:p>
                      <a:pPr marL="222250" marR="17145" indent="-133350">
                        <a:lnSpc>
                          <a:spcPct val="100000"/>
                        </a:lnSpc>
                        <a:buClr>
                          <a:srgbClr val="000000"/>
                        </a:buClr>
                        <a:buAutoNum type="arabicPeriod"/>
                        <a:tabLst>
                          <a:tab pos="222885" algn="l"/>
                        </a:tabLst>
                      </a:pPr>
                      <a:r>
                        <a:rPr sz="800" spc="-5" dirty="0">
                          <a:solidFill>
                            <a:srgbClr val="7F7F7F"/>
                          </a:solidFill>
                          <a:latin typeface="Calibri"/>
                          <a:cs typeface="Calibri"/>
                        </a:rPr>
                        <a:t>Would you be interested in learning more </a:t>
                      </a:r>
                      <a:r>
                        <a:rPr sz="800" dirty="0">
                          <a:solidFill>
                            <a:srgbClr val="7F7F7F"/>
                          </a:solidFill>
                          <a:latin typeface="Calibri"/>
                          <a:cs typeface="Calibri"/>
                        </a:rPr>
                        <a:t>about </a:t>
                      </a:r>
                      <a:r>
                        <a:rPr sz="800" spc="-5" dirty="0">
                          <a:solidFill>
                            <a:srgbClr val="7F7F7F"/>
                          </a:solidFill>
                          <a:latin typeface="Calibri"/>
                          <a:cs typeface="Calibri"/>
                        </a:rPr>
                        <a:t>how a </a:t>
                      </a:r>
                      <a:r>
                        <a:rPr sz="800" dirty="0">
                          <a:solidFill>
                            <a:srgbClr val="7F7F7F"/>
                          </a:solidFill>
                          <a:latin typeface="Calibri"/>
                          <a:cs typeface="Calibri"/>
                        </a:rPr>
                        <a:t>cloud-based  </a:t>
                      </a:r>
                      <a:r>
                        <a:rPr sz="800" spc="-5" dirty="0">
                          <a:solidFill>
                            <a:srgbClr val="7F7F7F"/>
                          </a:solidFill>
                          <a:latin typeface="Calibri"/>
                          <a:cs typeface="Calibri"/>
                        </a:rPr>
                        <a:t>communications platform could transform your business  communications?</a:t>
                      </a:r>
                      <a:endParaRPr sz="800">
                        <a:latin typeface="Calibri"/>
                        <a:cs typeface="Calibri"/>
                      </a:endParaRPr>
                    </a:p>
                    <a:p>
                      <a:pPr marL="222250" marR="173990" indent="-133350">
                        <a:lnSpc>
                          <a:spcPct val="100000"/>
                        </a:lnSpc>
                        <a:buClr>
                          <a:srgbClr val="000000"/>
                        </a:buClr>
                        <a:buAutoNum type="arabicPeriod"/>
                        <a:tabLst>
                          <a:tab pos="222885" algn="l"/>
                        </a:tabLst>
                      </a:pPr>
                      <a:r>
                        <a:rPr sz="800" spc="-5" dirty="0">
                          <a:solidFill>
                            <a:srgbClr val="7F7F7F"/>
                          </a:solidFill>
                          <a:latin typeface="Calibri"/>
                          <a:cs typeface="Calibri"/>
                        </a:rPr>
                        <a:t>Other </a:t>
                      </a:r>
                      <a:r>
                        <a:rPr sz="800" dirty="0">
                          <a:solidFill>
                            <a:srgbClr val="7F7F7F"/>
                          </a:solidFill>
                          <a:latin typeface="Calibri"/>
                          <a:cs typeface="Calibri"/>
                        </a:rPr>
                        <a:t>pain </a:t>
                      </a:r>
                      <a:r>
                        <a:rPr sz="800" spc="-5" dirty="0">
                          <a:solidFill>
                            <a:srgbClr val="7F7F7F"/>
                          </a:solidFill>
                          <a:latin typeface="Calibri"/>
                          <a:cs typeface="Calibri"/>
                        </a:rPr>
                        <a:t>points or questions you typically ask </a:t>
                      </a:r>
                      <a:r>
                        <a:rPr sz="800" spc="-10" dirty="0">
                          <a:solidFill>
                            <a:srgbClr val="7F7F7F"/>
                          </a:solidFill>
                          <a:latin typeface="Calibri"/>
                          <a:cs typeface="Calibri"/>
                        </a:rPr>
                        <a:t>to </a:t>
                      </a:r>
                      <a:r>
                        <a:rPr sz="800" dirty="0">
                          <a:solidFill>
                            <a:srgbClr val="7F7F7F"/>
                          </a:solidFill>
                          <a:latin typeface="Calibri"/>
                          <a:cs typeface="Calibri"/>
                        </a:rPr>
                        <a:t>qualify </a:t>
                      </a:r>
                      <a:r>
                        <a:rPr sz="800" spc="-5" dirty="0">
                          <a:solidFill>
                            <a:srgbClr val="7F7F7F"/>
                          </a:solidFill>
                          <a:latin typeface="Calibri"/>
                          <a:cs typeface="Calibri"/>
                        </a:rPr>
                        <a:t>a new  prospect.</a:t>
                      </a:r>
                      <a:endParaRPr sz="800">
                        <a:latin typeface="Calibri"/>
                        <a:cs typeface="Calibri"/>
                      </a:endParaRPr>
                    </a:p>
                    <a:p>
                      <a:pPr marL="88900">
                        <a:lnSpc>
                          <a:spcPts val="910"/>
                        </a:lnSpc>
                      </a:pPr>
                      <a:r>
                        <a:rPr sz="800" spc="-10" dirty="0">
                          <a:solidFill>
                            <a:srgbClr val="7F7F7F"/>
                          </a:solidFill>
                          <a:latin typeface="Calibri"/>
                          <a:cs typeface="Calibri"/>
                        </a:rPr>
                        <a:t>Suggest setting </a:t>
                      </a:r>
                      <a:r>
                        <a:rPr sz="800" spc="-5" dirty="0">
                          <a:solidFill>
                            <a:srgbClr val="7F7F7F"/>
                          </a:solidFill>
                          <a:latin typeface="Calibri"/>
                          <a:cs typeface="Calibri"/>
                        </a:rPr>
                        <a:t>an </a:t>
                      </a:r>
                      <a:r>
                        <a:rPr sz="800" spc="-10" dirty="0">
                          <a:solidFill>
                            <a:srgbClr val="7F7F7F"/>
                          </a:solidFill>
                          <a:latin typeface="Calibri"/>
                          <a:cs typeface="Calibri"/>
                        </a:rPr>
                        <a:t>appointment to discuss these items </a:t>
                      </a:r>
                      <a:r>
                        <a:rPr sz="800" spc="-5" dirty="0">
                          <a:solidFill>
                            <a:srgbClr val="7F7F7F"/>
                          </a:solidFill>
                          <a:latin typeface="Calibri"/>
                          <a:cs typeface="Calibri"/>
                        </a:rPr>
                        <a:t>in </a:t>
                      </a:r>
                      <a:r>
                        <a:rPr sz="800" spc="-10" dirty="0">
                          <a:solidFill>
                            <a:srgbClr val="7F7F7F"/>
                          </a:solidFill>
                          <a:latin typeface="Calibri"/>
                          <a:cs typeface="Calibri"/>
                        </a:rPr>
                        <a:t>more</a:t>
                      </a:r>
                      <a:r>
                        <a:rPr sz="800" spc="-5" dirty="0">
                          <a:solidFill>
                            <a:srgbClr val="7F7F7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0" dirty="0">
                          <a:solidFill>
                            <a:srgbClr val="7F7F7F"/>
                          </a:solidFill>
                          <a:latin typeface="Calibri"/>
                          <a:cs typeface="Calibri"/>
                        </a:rPr>
                        <a:t>detail.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62865" marB="0">
                    <a:lnL w="9525">
                      <a:solidFill>
                        <a:srgbClr val="7F7F7F"/>
                      </a:solidFill>
                      <a:prstDash val="solid"/>
                    </a:lnL>
                    <a:lnR w="9525">
                      <a:solidFill>
                        <a:srgbClr val="7F7F7F"/>
                      </a:solidFill>
                      <a:prstDash val="solid"/>
                    </a:lnR>
                    <a:lnT w="9525">
                      <a:solidFill>
                        <a:srgbClr val="7F7F7F"/>
                      </a:solidFill>
                      <a:prstDash val="solid"/>
                    </a:lnT>
                    <a:lnB w="9525">
                      <a:solidFill>
                        <a:srgbClr val="7F7F7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1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5.</a:t>
                      </a:r>
                      <a:r>
                        <a:rPr sz="100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Recommend</a:t>
                      </a:r>
                      <a:endParaRPr sz="1000">
                        <a:latin typeface="Calibri"/>
                        <a:cs typeface="Calibri"/>
                      </a:endParaRPr>
                    </a:p>
                    <a:p>
                      <a:pPr marL="92710" marR="78740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(What recommendations  can </a:t>
                      </a:r>
                      <a:r>
                        <a:rPr sz="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we 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anticipate  making? </a:t>
                      </a:r>
                      <a:r>
                        <a:rPr sz="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What  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information must </a:t>
                      </a:r>
                      <a:r>
                        <a:rPr sz="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we  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give the </a:t>
                      </a:r>
                      <a:r>
                        <a:rPr sz="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client 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to </a:t>
                      </a:r>
                      <a:r>
                        <a:rPr sz="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fill a  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knowledge gap </a:t>
                      </a:r>
                      <a:r>
                        <a:rPr sz="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and gain  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support?)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74295" marB="0">
                    <a:lnL w="9525">
                      <a:solidFill>
                        <a:srgbClr val="7F7F7F"/>
                      </a:solidFill>
                      <a:prstDash val="solid"/>
                    </a:lnL>
                    <a:lnR w="9525">
                      <a:solidFill>
                        <a:srgbClr val="7F7F7F"/>
                      </a:solidFill>
                      <a:prstDash val="solid"/>
                    </a:lnR>
                    <a:lnT w="9525">
                      <a:solidFill>
                        <a:srgbClr val="7F7F7F"/>
                      </a:solidFill>
                      <a:prstDash val="solid"/>
                    </a:lnT>
                    <a:lnB w="9525">
                      <a:solidFill>
                        <a:srgbClr val="7F7F7F"/>
                      </a:solidFill>
                      <a:prstDash val="solid"/>
                    </a:lnB>
                    <a:solidFill>
                      <a:srgbClr val="991F25"/>
                    </a:solidFill>
                  </a:tcPr>
                </a:tc>
                <a:tc>
                  <a:txBody>
                    <a:bodyPr/>
                    <a:lstStyle/>
                    <a:p>
                      <a:pPr marL="92710" marR="189865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800" spc="-5" dirty="0">
                          <a:solidFill>
                            <a:srgbClr val="7F7F7F"/>
                          </a:solidFill>
                          <a:latin typeface="Calibri"/>
                          <a:cs typeface="Calibri"/>
                        </a:rPr>
                        <a:t>Make </a:t>
                      </a:r>
                      <a:r>
                        <a:rPr sz="800" spc="-10" dirty="0">
                          <a:solidFill>
                            <a:srgbClr val="7F7F7F"/>
                          </a:solidFill>
                          <a:latin typeface="Calibri"/>
                          <a:cs typeface="Calibri"/>
                        </a:rPr>
                        <a:t>recommendations </a:t>
                      </a:r>
                      <a:r>
                        <a:rPr sz="800" spc="-5" dirty="0">
                          <a:solidFill>
                            <a:srgbClr val="7F7F7F"/>
                          </a:solidFill>
                          <a:latin typeface="Calibri"/>
                          <a:cs typeface="Calibri"/>
                        </a:rPr>
                        <a:t>about how a cloud-based  </a:t>
                      </a:r>
                      <a:r>
                        <a:rPr sz="800" spc="-10" dirty="0">
                          <a:solidFill>
                            <a:srgbClr val="7F7F7F"/>
                          </a:solidFill>
                          <a:latin typeface="Calibri"/>
                          <a:cs typeface="Calibri"/>
                        </a:rPr>
                        <a:t>communications platform can </a:t>
                      </a:r>
                      <a:r>
                        <a:rPr sz="800" spc="-5" dirty="0">
                          <a:solidFill>
                            <a:srgbClr val="7F7F7F"/>
                          </a:solidFill>
                          <a:latin typeface="Calibri"/>
                          <a:cs typeface="Calibri"/>
                        </a:rPr>
                        <a:t>meet </a:t>
                      </a:r>
                      <a:r>
                        <a:rPr sz="800" spc="-10" dirty="0">
                          <a:solidFill>
                            <a:srgbClr val="7F7F7F"/>
                          </a:solidFill>
                          <a:latin typeface="Calibri"/>
                          <a:cs typeface="Calibri"/>
                        </a:rPr>
                        <a:t>their </a:t>
                      </a:r>
                      <a:r>
                        <a:rPr sz="800" spc="-5" dirty="0">
                          <a:solidFill>
                            <a:srgbClr val="7F7F7F"/>
                          </a:solidFill>
                          <a:latin typeface="Calibri"/>
                          <a:cs typeface="Calibri"/>
                        </a:rPr>
                        <a:t>business needs </a:t>
                      </a:r>
                      <a:r>
                        <a:rPr sz="800" spc="-10" dirty="0">
                          <a:solidFill>
                            <a:srgbClr val="7F7F7F"/>
                          </a:solidFill>
                          <a:latin typeface="Calibri"/>
                          <a:cs typeface="Calibri"/>
                        </a:rPr>
                        <a:t>more  </a:t>
                      </a:r>
                      <a:r>
                        <a:rPr sz="800" spc="-5" dirty="0">
                          <a:solidFill>
                            <a:srgbClr val="7F7F7F"/>
                          </a:solidFill>
                          <a:latin typeface="Calibri"/>
                          <a:cs typeface="Calibri"/>
                        </a:rPr>
                        <a:t>effectively and </a:t>
                      </a:r>
                      <a:r>
                        <a:rPr sz="800" spc="-10" dirty="0">
                          <a:solidFill>
                            <a:srgbClr val="7F7F7F"/>
                          </a:solidFill>
                          <a:latin typeface="Calibri"/>
                          <a:cs typeface="Calibri"/>
                        </a:rPr>
                        <a:t>improve their customer </a:t>
                      </a:r>
                      <a:r>
                        <a:rPr sz="800" spc="-5" dirty="0">
                          <a:solidFill>
                            <a:srgbClr val="7F7F7F"/>
                          </a:solidFill>
                          <a:latin typeface="Calibri"/>
                          <a:cs typeface="Calibri"/>
                        </a:rPr>
                        <a:t>experience. If qualified,  </a:t>
                      </a:r>
                      <a:r>
                        <a:rPr sz="800" spc="-10" dirty="0">
                          <a:solidFill>
                            <a:srgbClr val="7F7F7F"/>
                          </a:solidFill>
                          <a:latin typeface="Calibri"/>
                          <a:cs typeface="Calibri"/>
                        </a:rPr>
                        <a:t>recommend </a:t>
                      </a:r>
                      <a:r>
                        <a:rPr sz="800" spc="-5" dirty="0">
                          <a:solidFill>
                            <a:srgbClr val="7F7F7F"/>
                          </a:solidFill>
                          <a:latin typeface="Calibri"/>
                          <a:cs typeface="Calibri"/>
                        </a:rPr>
                        <a:t>a </a:t>
                      </a:r>
                      <a:r>
                        <a:rPr sz="800" spc="-10" dirty="0">
                          <a:solidFill>
                            <a:srgbClr val="7F7F7F"/>
                          </a:solidFill>
                          <a:latin typeface="Calibri"/>
                          <a:cs typeface="Calibri"/>
                        </a:rPr>
                        <a:t>meeting</a:t>
                      </a:r>
                      <a:r>
                        <a:rPr sz="800" spc="-25" dirty="0">
                          <a:solidFill>
                            <a:srgbClr val="7F7F7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0" dirty="0">
                          <a:solidFill>
                            <a:srgbClr val="7F7F7F"/>
                          </a:solidFill>
                          <a:latin typeface="Calibri"/>
                          <a:cs typeface="Calibri"/>
                        </a:rPr>
                        <a:t>to:</a:t>
                      </a:r>
                      <a:endParaRPr sz="800">
                        <a:latin typeface="Calibri"/>
                        <a:cs typeface="Calibri"/>
                      </a:endParaRPr>
                    </a:p>
                    <a:p>
                      <a:pPr marL="264160" indent="-171450">
                        <a:lnSpc>
                          <a:spcPct val="100000"/>
                        </a:lnSpc>
                        <a:spcBef>
                          <a:spcPts val="5"/>
                        </a:spcBef>
                        <a:buClr>
                          <a:srgbClr val="585958"/>
                        </a:buClr>
                        <a:buSzPct val="75000"/>
                        <a:buFont typeface="Arial"/>
                        <a:buChar char="•"/>
                        <a:tabLst>
                          <a:tab pos="264160" algn="l"/>
                          <a:tab pos="264795" algn="l"/>
                        </a:tabLst>
                      </a:pPr>
                      <a:r>
                        <a:rPr sz="800" spc="-10" dirty="0">
                          <a:solidFill>
                            <a:srgbClr val="7F7F7F"/>
                          </a:solidFill>
                          <a:latin typeface="Calibri"/>
                          <a:cs typeface="Calibri"/>
                        </a:rPr>
                        <a:t>Continue the</a:t>
                      </a:r>
                      <a:r>
                        <a:rPr sz="800" spc="-25" dirty="0">
                          <a:solidFill>
                            <a:srgbClr val="7F7F7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0" dirty="0">
                          <a:solidFill>
                            <a:srgbClr val="7F7F7F"/>
                          </a:solidFill>
                          <a:latin typeface="Calibri"/>
                          <a:cs typeface="Calibri"/>
                        </a:rPr>
                        <a:t>discussion</a:t>
                      </a:r>
                      <a:endParaRPr sz="800">
                        <a:latin typeface="Calibri"/>
                        <a:cs typeface="Calibri"/>
                      </a:endParaRPr>
                    </a:p>
                    <a:p>
                      <a:pPr marL="264160" indent="-171450">
                        <a:lnSpc>
                          <a:spcPct val="100000"/>
                        </a:lnSpc>
                        <a:buClr>
                          <a:srgbClr val="585958"/>
                        </a:buClr>
                        <a:buSzPct val="75000"/>
                        <a:buFont typeface="Arial"/>
                        <a:buChar char="•"/>
                        <a:tabLst>
                          <a:tab pos="264160" algn="l"/>
                          <a:tab pos="264795" algn="l"/>
                        </a:tabLst>
                      </a:pPr>
                      <a:r>
                        <a:rPr sz="800" spc="-10" dirty="0">
                          <a:solidFill>
                            <a:srgbClr val="7F7F7F"/>
                          </a:solidFill>
                          <a:latin typeface="Calibri"/>
                          <a:cs typeface="Calibri"/>
                        </a:rPr>
                        <a:t>Discuss their collaboration </a:t>
                      </a:r>
                      <a:r>
                        <a:rPr sz="800" spc="-5" dirty="0">
                          <a:solidFill>
                            <a:srgbClr val="7F7F7F"/>
                          </a:solidFill>
                          <a:latin typeface="Calibri"/>
                          <a:cs typeface="Calibri"/>
                        </a:rPr>
                        <a:t>challenges and</a:t>
                      </a:r>
                      <a:r>
                        <a:rPr sz="800" spc="-35" dirty="0">
                          <a:solidFill>
                            <a:srgbClr val="7F7F7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5" dirty="0">
                          <a:solidFill>
                            <a:srgbClr val="7F7F7F"/>
                          </a:solidFill>
                          <a:latin typeface="Calibri"/>
                          <a:cs typeface="Calibri"/>
                        </a:rPr>
                        <a:t>needs</a:t>
                      </a:r>
                      <a:endParaRPr sz="800">
                        <a:latin typeface="Calibri"/>
                        <a:cs typeface="Calibri"/>
                      </a:endParaRPr>
                    </a:p>
                    <a:p>
                      <a:pPr marL="92710" marR="175895">
                        <a:lnSpc>
                          <a:spcPct val="100000"/>
                        </a:lnSpc>
                      </a:pPr>
                      <a:r>
                        <a:rPr sz="800" spc="-5" dirty="0">
                          <a:solidFill>
                            <a:srgbClr val="7F7F7F"/>
                          </a:solidFill>
                          <a:latin typeface="Calibri"/>
                          <a:cs typeface="Calibri"/>
                        </a:rPr>
                        <a:t>If </a:t>
                      </a:r>
                      <a:r>
                        <a:rPr sz="800" spc="-10" dirty="0">
                          <a:solidFill>
                            <a:srgbClr val="7F7F7F"/>
                          </a:solidFill>
                          <a:latin typeface="Calibri"/>
                          <a:cs typeface="Calibri"/>
                        </a:rPr>
                        <a:t>you have </a:t>
                      </a:r>
                      <a:r>
                        <a:rPr sz="800" spc="-5" dirty="0">
                          <a:solidFill>
                            <a:srgbClr val="7F7F7F"/>
                          </a:solidFill>
                          <a:latin typeface="Calibri"/>
                          <a:cs typeface="Calibri"/>
                        </a:rPr>
                        <a:t>helped </a:t>
                      </a:r>
                      <a:r>
                        <a:rPr sz="800" spc="-10" dirty="0">
                          <a:solidFill>
                            <a:srgbClr val="7F7F7F"/>
                          </a:solidFill>
                          <a:latin typeface="Calibri"/>
                          <a:cs typeface="Calibri"/>
                        </a:rPr>
                        <a:t>other clients with </a:t>
                      </a:r>
                      <a:r>
                        <a:rPr sz="800" spc="-5" dirty="0">
                          <a:solidFill>
                            <a:srgbClr val="7F7F7F"/>
                          </a:solidFill>
                          <a:latin typeface="Calibri"/>
                          <a:cs typeface="Calibri"/>
                        </a:rPr>
                        <a:t>similar challenges, </a:t>
                      </a:r>
                      <a:r>
                        <a:rPr sz="800" spc="-10" dirty="0">
                          <a:solidFill>
                            <a:srgbClr val="7F7F7F"/>
                          </a:solidFill>
                          <a:latin typeface="Calibri"/>
                          <a:cs typeface="Calibri"/>
                        </a:rPr>
                        <a:t>share  their situation </a:t>
                      </a:r>
                      <a:r>
                        <a:rPr sz="800" spc="-5" dirty="0">
                          <a:solidFill>
                            <a:srgbClr val="7F7F7F"/>
                          </a:solidFill>
                          <a:latin typeface="Calibri"/>
                          <a:cs typeface="Calibri"/>
                        </a:rPr>
                        <a:t>and </a:t>
                      </a:r>
                      <a:r>
                        <a:rPr sz="800" spc="-10" dirty="0">
                          <a:solidFill>
                            <a:srgbClr val="7F7F7F"/>
                          </a:solidFill>
                          <a:latin typeface="Calibri"/>
                          <a:cs typeface="Calibri"/>
                        </a:rPr>
                        <a:t>results to generate further interest </a:t>
                      </a:r>
                      <a:r>
                        <a:rPr sz="800" spc="-5" dirty="0">
                          <a:solidFill>
                            <a:srgbClr val="7F7F7F"/>
                          </a:solidFill>
                          <a:latin typeface="Calibri"/>
                          <a:cs typeface="Calibri"/>
                        </a:rPr>
                        <a:t>in </a:t>
                      </a:r>
                      <a:r>
                        <a:rPr sz="800" spc="-10" dirty="0">
                          <a:solidFill>
                            <a:srgbClr val="7F7F7F"/>
                          </a:solidFill>
                          <a:latin typeface="Calibri"/>
                          <a:cs typeface="Calibri"/>
                        </a:rPr>
                        <a:t>talking  with</a:t>
                      </a:r>
                      <a:r>
                        <a:rPr sz="800" spc="-15" dirty="0">
                          <a:solidFill>
                            <a:srgbClr val="7F7F7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5" dirty="0">
                          <a:solidFill>
                            <a:srgbClr val="7F7F7F"/>
                          </a:solidFill>
                          <a:latin typeface="Calibri"/>
                          <a:cs typeface="Calibri"/>
                        </a:rPr>
                        <a:t>you.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62865" marB="0">
                    <a:lnL w="9525">
                      <a:solidFill>
                        <a:srgbClr val="7F7F7F"/>
                      </a:solidFill>
                      <a:prstDash val="solid"/>
                    </a:lnL>
                    <a:lnR w="9525">
                      <a:solidFill>
                        <a:srgbClr val="7F7F7F"/>
                      </a:solidFill>
                      <a:prstDash val="solid"/>
                    </a:lnR>
                    <a:lnT w="9525">
                      <a:solidFill>
                        <a:srgbClr val="7F7F7F"/>
                      </a:solidFill>
                      <a:prstDash val="solid"/>
                    </a:lnT>
                    <a:lnB w="9525">
                      <a:solidFill>
                        <a:srgbClr val="7F7F7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9672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4925" marB="0">
                    <a:lnL w="9525">
                      <a:solidFill>
                        <a:srgbClr val="7F7F7F"/>
                      </a:solidFill>
                      <a:prstDash val="solid"/>
                    </a:lnL>
                    <a:lnR w="9525">
                      <a:solidFill>
                        <a:srgbClr val="7F7F7F"/>
                      </a:solidFill>
                      <a:prstDash val="solid"/>
                    </a:lnR>
                    <a:lnT w="9525">
                      <a:solidFill>
                        <a:srgbClr val="7F7F7F"/>
                      </a:solidFill>
                      <a:prstDash val="solid"/>
                    </a:lnT>
                    <a:lnB w="9525">
                      <a:solidFill>
                        <a:srgbClr val="7F7F7F"/>
                      </a:solidFill>
                      <a:prstDash val="solid"/>
                    </a:lnB>
                    <a:solidFill>
                      <a:srgbClr val="991F2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2865" marB="0">
                    <a:lnL w="9525">
                      <a:solidFill>
                        <a:srgbClr val="7F7F7F"/>
                      </a:solidFill>
                      <a:prstDash val="solid"/>
                    </a:lnL>
                    <a:lnR w="9525">
                      <a:solidFill>
                        <a:srgbClr val="7F7F7F"/>
                      </a:solidFill>
                      <a:prstDash val="solid"/>
                    </a:lnR>
                    <a:lnT w="9525">
                      <a:solidFill>
                        <a:srgbClr val="7F7F7F"/>
                      </a:solidFill>
                      <a:prstDash val="solid"/>
                    </a:lnT>
                    <a:lnB w="9525">
                      <a:solidFill>
                        <a:srgbClr val="7F7F7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2710" marR="305435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1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6. </a:t>
                      </a:r>
                      <a:r>
                        <a:rPr sz="10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Client’s</a:t>
                      </a:r>
                      <a:r>
                        <a:rPr sz="1000" b="1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Next  </a:t>
                      </a:r>
                      <a:r>
                        <a:rPr sz="1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Yes</a:t>
                      </a:r>
                      <a:r>
                        <a:rPr sz="10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Step</a:t>
                      </a:r>
                      <a:endParaRPr sz="1000">
                        <a:latin typeface="Calibri"/>
                        <a:cs typeface="Calibri"/>
                      </a:endParaRPr>
                    </a:p>
                    <a:p>
                      <a:pPr marL="92710" marR="137160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sz="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(What commitments</a:t>
                      </a:r>
                      <a:r>
                        <a:rPr sz="800" spc="-6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or  actions can we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get?)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74295" marB="0">
                    <a:lnL w="9525">
                      <a:solidFill>
                        <a:srgbClr val="7F7F7F"/>
                      </a:solidFill>
                      <a:prstDash val="solid"/>
                    </a:lnL>
                    <a:lnR w="9525">
                      <a:solidFill>
                        <a:srgbClr val="7F7F7F"/>
                      </a:solidFill>
                      <a:prstDash val="solid"/>
                    </a:lnR>
                    <a:lnT w="9525">
                      <a:solidFill>
                        <a:srgbClr val="7F7F7F"/>
                      </a:solidFill>
                      <a:prstDash val="solid"/>
                    </a:lnT>
                    <a:lnB w="9525">
                      <a:solidFill>
                        <a:srgbClr val="7F7F7F"/>
                      </a:solidFill>
                      <a:prstDash val="solid"/>
                    </a:lnB>
                    <a:solidFill>
                      <a:srgbClr val="991F25"/>
                    </a:solidFill>
                  </a:tcPr>
                </a:tc>
                <a:tc>
                  <a:txBody>
                    <a:bodyPr/>
                    <a:lstStyle/>
                    <a:p>
                      <a:pPr marL="92710" marR="200025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sz="800" spc="-10" dirty="0">
                          <a:solidFill>
                            <a:srgbClr val="7F7F7F"/>
                          </a:solidFill>
                          <a:latin typeface="Calibri"/>
                          <a:cs typeface="Calibri"/>
                        </a:rPr>
                        <a:t>Agree to </a:t>
                      </a:r>
                      <a:r>
                        <a:rPr sz="800" spc="-5" dirty="0">
                          <a:solidFill>
                            <a:srgbClr val="7F7F7F"/>
                          </a:solidFill>
                          <a:latin typeface="Calibri"/>
                          <a:cs typeface="Calibri"/>
                        </a:rPr>
                        <a:t>a specific </a:t>
                      </a:r>
                      <a:r>
                        <a:rPr sz="800" spc="-10" dirty="0">
                          <a:solidFill>
                            <a:srgbClr val="7F7F7F"/>
                          </a:solidFill>
                          <a:latin typeface="Calibri"/>
                          <a:cs typeface="Calibri"/>
                        </a:rPr>
                        <a:t>meeting </a:t>
                      </a:r>
                      <a:r>
                        <a:rPr sz="800" spc="-5" dirty="0">
                          <a:solidFill>
                            <a:srgbClr val="7F7F7F"/>
                          </a:solidFill>
                          <a:latin typeface="Calibri"/>
                          <a:cs typeface="Calibri"/>
                        </a:rPr>
                        <a:t>day and </a:t>
                      </a:r>
                      <a:r>
                        <a:rPr sz="800" spc="-10" dirty="0">
                          <a:solidFill>
                            <a:srgbClr val="7F7F7F"/>
                          </a:solidFill>
                          <a:latin typeface="Calibri"/>
                          <a:cs typeface="Calibri"/>
                        </a:rPr>
                        <a:t>time, </a:t>
                      </a:r>
                      <a:r>
                        <a:rPr sz="800" spc="-5" dirty="0">
                          <a:solidFill>
                            <a:srgbClr val="7F7F7F"/>
                          </a:solidFill>
                          <a:latin typeface="Calibri"/>
                          <a:cs typeface="Calibri"/>
                        </a:rPr>
                        <a:t>or </a:t>
                      </a:r>
                      <a:r>
                        <a:rPr sz="800" spc="-10" dirty="0">
                          <a:solidFill>
                            <a:srgbClr val="7F7F7F"/>
                          </a:solidFill>
                          <a:latin typeface="Calibri"/>
                          <a:cs typeface="Calibri"/>
                        </a:rPr>
                        <a:t>refer you to the  decision maker </a:t>
                      </a:r>
                      <a:r>
                        <a:rPr sz="800" spc="-5" dirty="0">
                          <a:solidFill>
                            <a:srgbClr val="7F7F7F"/>
                          </a:solidFill>
                          <a:latin typeface="Calibri"/>
                          <a:cs typeface="Calibri"/>
                        </a:rPr>
                        <a:t>if </a:t>
                      </a:r>
                      <a:r>
                        <a:rPr sz="800" spc="-10" dirty="0">
                          <a:solidFill>
                            <a:srgbClr val="7F7F7F"/>
                          </a:solidFill>
                          <a:latin typeface="Calibri"/>
                          <a:cs typeface="Calibri"/>
                        </a:rPr>
                        <a:t>they are </a:t>
                      </a:r>
                      <a:r>
                        <a:rPr sz="800" spc="-5" dirty="0">
                          <a:solidFill>
                            <a:srgbClr val="7F7F7F"/>
                          </a:solidFill>
                          <a:latin typeface="Calibri"/>
                          <a:cs typeface="Calibri"/>
                        </a:rPr>
                        <a:t>not </a:t>
                      </a:r>
                      <a:r>
                        <a:rPr sz="800" spc="-10" dirty="0">
                          <a:solidFill>
                            <a:srgbClr val="7F7F7F"/>
                          </a:solidFill>
                          <a:latin typeface="Calibri"/>
                          <a:cs typeface="Calibri"/>
                        </a:rPr>
                        <a:t>the correct person to meet with.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81280" marB="0">
                    <a:lnL w="9525">
                      <a:solidFill>
                        <a:srgbClr val="7F7F7F"/>
                      </a:solidFill>
                      <a:prstDash val="solid"/>
                    </a:lnL>
                    <a:lnR w="9525">
                      <a:solidFill>
                        <a:srgbClr val="7F7F7F"/>
                      </a:solidFill>
                      <a:prstDash val="solid"/>
                    </a:lnR>
                    <a:lnT w="9525">
                      <a:solidFill>
                        <a:srgbClr val="7F7F7F"/>
                      </a:solidFill>
                      <a:prstDash val="solid"/>
                    </a:lnT>
                    <a:lnB w="9525">
                      <a:solidFill>
                        <a:srgbClr val="7F7F7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12617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Shape 595"/>
          <p:cNvSpPr txBox="1">
            <a:spLocks noGrp="1"/>
          </p:cNvSpPr>
          <p:nvPr>
            <p:ph type="title"/>
          </p:nvPr>
        </p:nvSpPr>
        <p:spPr>
          <a:xfrm>
            <a:off x="228275" y="193300"/>
            <a:ext cx="8244300" cy="5727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r>
              <a:rPr lang="en-US" dirty="0"/>
              <a:t>Campaign Objectives</a:t>
            </a:r>
          </a:p>
        </p:txBody>
      </p:sp>
      <p:sp>
        <p:nvSpPr>
          <p:cNvPr id="618" name="Shape 618"/>
          <p:cNvSpPr txBox="1">
            <a:spLocks noGrp="1"/>
          </p:cNvSpPr>
          <p:nvPr>
            <p:ph type="sldNum" idx="12"/>
          </p:nvPr>
        </p:nvSpPr>
        <p:spPr>
          <a:xfrm>
            <a:off x="4297650" y="4846698"/>
            <a:ext cx="548700" cy="29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619" name="Shape 619"/>
          <p:cNvSpPr txBox="1">
            <a:spLocks noGrp="1"/>
          </p:cNvSpPr>
          <p:nvPr>
            <p:ph type="sldNum" idx="5"/>
          </p:nvPr>
        </p:nvSpPr>
        <p:spPr>
          <a:xfrm>
            <a:off x="4297650" y="4846698"/>
            <a:ext cx="548700" cy="29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39" name="Shape 484"/>
          <p:cNvSpPr txBox="1">
            <a:spLocks noGrp="1"/>
          </p:cNvSpPr>
          <p:nvPr>
            <p:ph type="body" idx="1"/>
          </p:nvPr>
        </p:nvSpPr>
        <p:spPr>
          <a:xfrm>
            <a:off x="85048" y="901798"/>
            <a:ext cx="7177599" cy="3688959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14325" lvl="0" indent="-200025">
              <a:lnSpc>
                <a:spcPts val="1800"/>
              </a:lnSpc>
              <a:spcBef>
                <a:spcPts val="400"/>
              </a:spcBef>
              <a:buSzPct val="100000"/>
            </a:pPr>
            <a:r>
              <a:rPr lang="en-GB" sz="1350" dirty="0"/>
              <a:t>To position 8x8 as the best choice to help companies take advantage of the next generation system of intelligence enterprise engagement for all customer and </a:t>
            </a:r>
            <a:r>
              <a:rPr lang="en-GB" sz="1350"/>
              <a:t>employee interactions</a:t>
            </a:r>
          </a:p>
          <a:p>
            <a:pPr marL="314325" lvl="0" indent="-200025">
              <a:lnSpc>
                <a:spcPts val="1800"/>
              </a:lnSpc>
              <a:spcBef>
                <a:spcPts val="400"/>
              </a:spcBef>
              <a:buSzPct val="100000"/>
            </a:pPr>
            <a:r>
              <a:rPr lang="en-GB" sz="1350" dirty="0"/>
              <a:t>To communicate “Why 8x8”</a:t>
            </a:r>
          </a:p>
          <a:p>
            <a:pPr marL="314325" lvl="0" indent="-200025">
              <a:lnSpc>
                <a:spcPts val="1800"/>
              </a:lnSpc>
              <a:spcBef>
                <a:spcPts val="400"/>
              </a:spcBef>
              <a:buSzPct val="100000"/>
            </a:pPr>
            <a:r>
              <a:rPr lang="en-GB" sz="1350" dirty="0"/>
              <a:t>Generate leads for X Series</a:t>
            </a:r>
          </a:p>
          <a:p>
            <a:pPr marL="314325" lvl="0" indent="-200025">
              <a:lnSpc>
                <a:spcPts val="1800"/>
              </a:lnSpc>
              <a:spcBef>
                <a:spcPts val="400"/>
              </a:spcBef>
              <a:buSzPct val="100000"/>
            </a:pPr>
            <a:r>
              <a:rPr lang="en-GB" sz="1350" dirty="0"/>
              <a:t>Help convert opportunities </a:t>
            </a:r>
          </a:p>
        </p:txBody>
      </p:sp>
    </p:spTree>
    <p:extLst>
      <p:ext uri="{BB962C8B-B14F-4D97-AF65-F5344CB8AC3E}">
        <p14:creationId xmlns:p14="http://schemas.microsoft.com/office/powerpoint/2010/main" val="51027160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8174" y="446750"/>
            <a:ext cx="5822725" cy="994200"/>
          </a:xfrm>
        </p:spPr>
        <p:txBody>
          <a:bodyPr>
            <a:normAutofit fontScale="90000"/>
          </a:bodyPr>
          <a:lstStyle/>
          <a:p>
            <a:r>
              <a:rPr lang="en-US" dirty="0"/>
              <a:t>Implementation guidance</a:t>
            </a:r>
            <a:endParaRPr lang="en-US" sz="27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52852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C19E1EF1-2C50-4C91-A894-FF755B1141D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06071" y="-17527"/>
            <a:ext cx="22580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E1241B"/>
                </a:solidFill>
              </a:rPr>
              <a:t>Campaign</a:t>
            </a:r>
            <a:r>
              <a:rPr sz="2400" spc="-160" dirty="0">
                <a:solidFill>
                  <a:srgbClr val="E1241B"/>
                </a:solidFill>
              </a:rPr>
              <a:t> </a:t>
            </a:r>
            <a:r>
              <a:rPr sz="2400" spc="-5" dirty="0">
                <a:solidFill>
                  <a:srgbClr val="E1241B"/>
                </a:solidFill>
              </a:rPr>
              <a:t>Planner</a:t>
            </a:r>
            <a:endParaRPr sz="2400" dirty="0"/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A2C76BA8-1D44-458C-A60F-770ED1D53688}"/>
              </a:ext>
            </a:extLst>
          </p:cNvPr>
          <p:cNvSpPr txBox="1"/>
          <p:nvPr/>
        </p:nvSpPr>
        <p:spPr>
          <a:xfrm>
            <a:off x="4502150" y="4903723"/>
            <a:ext cx="139700" cy="1644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00" spc="-10" dirty="0">
                <a:solidFill>
                  <a:srgbClr val="B7B7B7"/>
                </a:solidFill>
                <a:latin typeface="Calibri"/>
                <a:cs typeface="Calibri"/>
              </a:rPr>
              <a:t>34</a:t>
            </a:r>
            <a:endParaRPr sz="900">
              <a:latin typeface="Calibri"/>
              <a:cs typeface="Calibri"/>
            </a:endParaRPr>
          </a:p>
        </p:txBody>
      </p:sp>
      <p:graphicFrame>
        <p:nvGraphicFramePr>
          <p:cNvPr id="9" name="Content Placeholder 3">
            <a:extLst>
              <a:ext uri="{FF2B5EF4-FFF2-40B4-BE49-F238E27FC236}">
                <a16:creationId xmlns:a16="http://schemas.microsoft.com/office/drawing/2014/main" id="{758661F5-C143-4955-A389-079DE0562E1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2402871"/>
              </p:ext>
            </p:extLst>
          </p:nvPr>
        </p:nvGraphicFramePr>
        <p:xfrm>
          <a:off x="227800" y="389508"/>
          <a:ext cx="8688400" cy="4678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1200">
                  <a:extLst>
                    <a:ext uri="{9D8B030D-6E8A-4147-A177-3AD203B41FA5}">
                      <a16:colId xmlns:a16="http://schemas.microsoft.com/office/drawing/2014/main" val="3880491475"/>
                    </a:ext>
                  </a:extLst>
                </a:gridCol>
                <a:gridCol w="1241200">
                  <a:extLst>
                    <a:ext uri="{9D8B030D-6E8A-4147-A177-3AD203B41FA5}">
                      <a16:colId xmlns:a16="http://schemas.microsoft.com/office/drawing/2014/main" val="2654424401"/>
                    </a:ext>
                  </a:extLst>
                </a:gridCol>
                <a:gridCol w="1241200">
                  <a:extLst>
                    <a:ext uri="{9D8B030D-6E8A-4147-A177-3AD203B41FA5}">
                      <a16:colId xmlns:a16="http://schemas.microsoft.com/office/drawing/2014/main" val="1290334380"/>
                    </a:ext>
                  </a:extLst>
                </a:gridCol>
                <a:gridCol w="1241200">
                  <a:extLst>
                    <a:ext uri="{9D8B030D-6E8A-4147-A177-3AD203B41FA5}">
                      <a16:colId xmlns:a16="http://schemas.microsoft.com/office/drawing/2014/main" val="1352445184"/>
                    </a:ext>
                  </a:extLst>
                </a:gridCol>
                <a:gridCol w="1241200">
                  <a:extLst>
                    <a:ext uri="{9D8B030D-6E8A-4147-A177-3AD203B41FA5}">
                      <a16:colId xmlns:a16="http://schemas.microsoft.com/office/drawing/2014/main" val="3283581211"/>
                    </a:ext>
                  </a:extLst>
                </a:gridCol>
                <a:gridCol w="1241200">
                  <a:extLst>
                    <a:ext uri="{9D8B030D-6E8A-4147-A177-3AD203B41FA5}">
                      <a16:colId xmlns:a16="http://schemas.microsoft.com/office/drawing/2014/main" val="440777406"/>
                    </a:ext>
                  </a:extLst>
                </a:gridCol>
                <a:gridCol w="1241200">
                  <a:extLst>
                    <a:ext uri="{9D8B030D-6E8A-4147-A177-3AD203B41FA5}">
                      <a16:colId xmlns:a16="http://schemas.microsoft.com/office/drawing/2014/main" val="2567050343"/>
                    </a:ext>
                  </a:extLst>
                </a:gridCol>
              </a:tblGrid>
              <a:tr h="613236"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Pre-Launch</a:t>
                      </a:r>
                    </a:p>
                  </a:txBody>
                  <a:tcPr marT="91440" marB="91440" anchor="ctr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54B6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Launch Week</a:t>
                      </a:r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54B6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Week 2</a:t>
                      </a:r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54B6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Week 3</a:t>
                      </a:r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54B6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Week 4</a:t>
                      </a:r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54B6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Week 5</a:t>
                      </a:r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54B6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Post-Launch</a:t>
                      </a:r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54B6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5359059"/>
                  </a:ext>
                </a:extLst>
              </a:tr>
              <a:tr h="38692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Upload the list of</a:t>
                      </a:r>
                      <a:r>
                        <a:rPr lang="en-US" sz="1100" baseline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US" sz="11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contacts for this</a:t>
                      </a:r>
                      <a:r>
                        <a:rPr lang="en-US" sz="1100" baseline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US" sz="11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campaign to your</a:t>
                      </a:r>
                      <a:r>
                        <a:rPr lang="en-US" sz="1100" baseline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US" sz="11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email service.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Create and test</a:t>
                      </a:r>
                      <a:r>
                        <a:rPr lang="en-US" sz="1100" baseline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US" sz="11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each</a:t>
                      </a:r>
                      <a:r>
                        <a:rPr lang="en-US" sz="1100" baseline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US" sz="11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of the 5</a:t>
                      </a:r>
                      <a:r>
                        <a:rPr lang="en-US" sz="1100" baseline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US" sz="11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landing</a:t>
                      </a:r>
                      <a:r>
                        <a:rPr lang="en-US" sz="1100" baseline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US" sz="11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pages.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Compose Email 1.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Test the email</a:t>
                      </a:r>
                      <a:r>
                        <a:rPr lang="en-US" sz="1100" baseline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US" sz="11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format</a:t>
                      </a:r>
                      <a:r>
                        <a:rPr lang="en-US" sz="1100" baseline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US" sz="11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&amp; hyperlink.</a:t>
                      </a:r>
                    </a:p>
                  </a:txBody>
                  <a:tcPr marT="91440" marB="91440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Send Email 1.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Recommend</a:t>
                      </a:r>
                      <a:r>
                        <a:rPr lang="en-US" sz="1100" baseline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US" sz="11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sending early</a:t>
                      </a:r>
                      <a:r>
                        <a:rPr lang="en-US" sz="1100" baseline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US" sz="11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AM,</a:t>
                      </a:r>
                      <a:r>
                        <a:rPr lang="en-US" sz="1100" baseline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US" sz="11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Tues-Thurs.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Monitor email</a:t>
                      </a:r>
                      <a:r>
                        <a:rPr lang="en-US" sz="1100" baseline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US" sz="11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opens, clicks, and</a:t>
                      </a:r>
                      <a:r>
                        <a:rPr lang="en-US" sz="1100" baseline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US" sz="11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downloads.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Compose Email 2.</a:t>
                      </a:r>
                      <a:r>
                        <a:rPr lang="en-US" sz="1100" baseline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US" sz="11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Test the email</a:t>
                      </a:r>
                      <a:r>
                        <a:rPr lang="en-US" sz="1100" baseline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US" sz="11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format &amp;</a:t>
                      </a:r>
                      <a:r>
                        <a:rPr lang="en-US" sz="1100" baseline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US" sz="11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hyperlink.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Launch banner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ads and social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posts.</a:t>
                      </a:r>
                    </a:p>
                  </a:txBody>
                  <a:tcPr marT="91440" marB="9144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Send Email 2.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Recommend</a:t>
                      </a:r>
                      <a:r>
                        <a:rPr lang="en-US" sz="1100" baseline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US" sz="11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sending early</a:t>
                      </a:r>
                      <a:r>
                        <a:rPr lang="en-US" sz="1100" baseline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US" sz="11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AM,</a:t>
                      </a:r>
                      <a:r>
                        <a:rPr lang="en-US" sz="1100" baseline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US" sz="11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Tues-Thurs.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Monitor email</a:t>
                      </a:r>
                      <a:r>
                        <a:rPr lang="en-US" sz="1100" baseline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US" sz="11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opens, clicks, and</a:t>
                      </a:r>
                      <a:r>
                        <a:rPr lang="en-US" sz="1100" baseline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US" sz="11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downloads.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Compose Email 3.</a:t>
                      </a:r>
                      <a:r>
                        <a:rPr lang="en-US" sz="1100" baseline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US" sz="11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Test the email</a:t>
                      </a:r>
                      <a:r>
                        <a:rPr lang="en-US" sz="1100" baseline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US" sz="11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format &amp;</a:t>
                      </a:r>
                      <a:r>
                        <a:rPr lang="en-US" sz="1100" baseline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US" sz="11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hyperlink.</a:t>
                      </a:r>
                    </a:p>
                  </a:txBody>
                  <a:tcPr marT="91440" marB="9144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Send Email 3.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Recommend</a:t>
                      </a:r>
                      <a:r>
                        <a:rPr lang="en-US" sz="1100" baseline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US" sz="11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sending early</a:t>
                      </a:r>
                      <a:r>
                        <a:rPr lang="en-US" sz="1100" baseline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US" sz="11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AM,</a:t>
                      </a:r>
                      <a:r>
                        <a:rPr lang="en-US" sz="1100" baseline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US" sz="11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Tues-Thurs.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Monitor email</a:t>
                      </a:r>
                      <a:r>
                        <a:rPr lang="en-US" sz="1100" baseline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US" sz="11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opens, clicks, and</a:t>
                      </a:r>
                      <a:r>
                        <a:rPr lang="en-US" sz="1100" baseline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US" sz="11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downloads.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Compose Email 4.</a:t>
                      </a:r>
                      <a:r>
                        <a:rPr lang="en-US" sz="1100" baseline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US" sz="11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Test the email</a:t>
                      </a:r>
                      <a:r>
                        <a:rPr lang="en-US" sz="1100" baseline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US" sz="11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format &amp;</a:t>
                      </a:r>
                      <a:r>
                        <a:rPr lang="en-US" sz="1100" baseline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US" sz="11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hyperlink.</a:t>
                      </a:r>
                    </a:p>
                  </a:txBody>
                  <a:tcPr marT="91440" marB="9144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Send Email 4.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Recommend</a:t>
                      </a:r>
                      <a:r>
                        <a:rPr lang="en-US" sz="1100" baseline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US" sz="11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sending early</a:t>
                      </a:r>
                      <a:r>
                        <a:rPr lang="en-US" sz="1100" baseline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US" sz="11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AM,</a:t>
                      </a:r>
                      <a:r>
                        <a:rPr lang="en-US" sz="1100" baseline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US" sz="11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Tues-Thurs.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Monitor email</a:t>
                      </a:r>
                      <a:r>
                        <a:rPr lang="en-US" sz="1100" baseline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US" sz="11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opens, clicks, and</a:t>
                      </a:r>
                      <a:r>
                        <a:rPr lang="en-US" sz="1100" baseline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US" sz="11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downloads.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Compose Email 5.</a:t>
                      </a:r>
                      <a:r>
                        <a:rPr lang="en-US" sz="1100" baseline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US" sz="11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Test the email</a:t>
                      </a:r>
                      <a:r>
                        <a:rPr lang="en-US" sz="1100" baseline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US" sz="11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format &amp;</a:t>
                      </a:r>
                      <a:r>
                        <a:rPr lang="en-US" sz="1100" baseline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US" sz="11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hyperlink.</a:t>
                      </a:r>
                    </a:p>
                  </a:txBody>
                  <a:tcPr marT="91440" marB="9144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Send Email 5.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Recommend</a:t>
                      </a:r>
                      <a:r>
                        <a:rPr lang="en-US" sz="1100" baseline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US" sz="11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sending early</a:t>
                      </a:r>
                      <a:r>
                        <a:rPr lang="en-US" sz="1100" baseline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US" sz="11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AM,</a:t>
                      </a:r>
                      <a:r>
                        <a:rPr lang="en-US" sz="1100" baseline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US" sz="11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Tues-Thurs.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Monitor email</a:t>
                      </a:r>
                      <a:r>
                        <a:rPr lang="en-US" sz="1100" baseline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US" sz="11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opens, clicks, and</a:t>
                      </a:r>
                      <a:r>
                        <a:rPr lang="en-US" sz="1100" baseline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US" sz="11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downloads.</a:t>
                      </a:r>
                    </a:p>
                    <a:p>
                      <a:endParaRPr lang="en-US" sz="11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T="91440" marB="9144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F3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Tally the</a:t>
                      </a:r>
                      <a:r>
                        <a:rPr lang="en-US" sz="1100" baseline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US" sz="11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engagement</a:t>
                      </a:r>
                    </a:p>
                    <a:p>
                      <a:r>
                        <a:rPr lang="en-US" sz="11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(opens, clicks, and</a:t>
                      </a:r>
                    </a:p>
                    <a:p>
                      <a:r>
                        <a:rPr lang="en-US" sz="11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downloads)</a:t>
                      </a:r>
                      <a:r>
                        <a:rPr lang="en-US" sz="1100" baseline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US" sz="11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across all</a:t>
                      </a:r>
                      <a:r>
                        <a:rPr lang="en-US" sz="1100" baseline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e</a:t>
                      </a:r>
                      <a:r>
                        <a:rPr lang="en-US" sz="11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mails.</a:t>
                      </a:r>
                    </a:p>
                    <a:p>
                      <a:endParaRPr lang="en-US" sz="11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r>
                        <a:rPr lang="en-US" sz="11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Call the most</a:t>
                      </a:r>
                      <a:r>
                        <a:rPr lang="en-US" sz="1100" baseline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US" sz="11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engaged</a:t>
                      </a:r>
                      <a:r>
                        <a:rPr lang="en-US" sz="1100" baseline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US" sz="11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contacts</a:t>
                      </a:r>
                      <a:r>
                        <a:rPr lang="en-US" sz="1100" baseline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US" sz="11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to secure an</a:t>
                      </a:r>
                      <a:r>
                        <a:rPr lang="en-US" sz="1100" baseline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US" sz="11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appointment.</a:t>
                      </a:r>
                    </a:p>
                    <a:p>
                      <a:endParaRPr lang="en-US" sz="11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r>
                        <a:rPr lang="en-US" sz="11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The general rule</a:t>
                      </a:r>
                      <a:r>
                        <a:rPr lang="en-US" sz="1100" baseline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US" sz="11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is to</a:t>
                      </a:r>
                      <a:r>
                        <a:rPr lang="en-US" sz="1100" baseline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US" sz="11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call all</a:t>
                      </a:r>
                      <a:r>
                        <a:rPr lang="en-US" sz="1100" baseline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US" sz="11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contacts who</a:t>
                      </a:r>
                      <a:r>
                        <a:rPr lang="en-US" sz="1100" baseline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US" sz="11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have 2 or more</a:t>
                      </a:r>
                      <a:r>
                        <a:rPr lang="en-US" sz="1100" baseline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US" sz="11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downloads, 2 or</a:t>
                      </a:r>
                      <a:r>
                        <a:rPr lang="en-US" sz="1100" baseline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US" sz="11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more</a:t>
                      </a:r>
                      <a:r>
                        <a:rPr lang="en-US" sz="1100" baseline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US" sz="11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opens, and</a:t>
                      </a:r>
                      <a:r>
                        <a:rPr lang="en-US" sz="1100" baseline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US" sz="11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at least 1</a:t>
                      </a:r>
                      <a:r>
                        <a:rPr lang="en-US" sz="1100" baseline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US" sz="11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download.</a:t>
                      </a:r>
                    </a:p>
                    <a:p>
                      <a:endParaRPr lang="en-US" sz="11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T="91440" marB="9144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306030"/>
                  </a:ext>
                </a:extLst>
              </a:tr>
            </a:tbl>
          </a:graphicData>
        </a:graphic>
      </p:graphicFrame>
      <p:sp>
        <p:nvSpPr>
          <p:cNvPr id="7" name="object 5">
            <a:extLst>
              <a:ext uri="{FF2B5EF4-FFF2-40B4-BE49-F238E27FC236}">
                <a16:creationId xmlns:a16="http://schemas.microsoft.com/office/drawing/2014/main" id="{6AFF30C7-E658-4915-99DA-EBD511F07D8C}"/>
              </a:ext>
            </a:extLst>
          </p:cNvPr>
          <p:cNvSpPr txBox="1"/>
          <p:nvPr/>
        </p:nvSpPr>
        <p:spPr>
          <a:xfrm>
            <a:off x="286886" y="4657154"/>
            <a:ext cx="555625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0" dirty="0">
                <a:solidFill>
                  <a:srgbClr val="585958"/>
                </a:solidFill>
                <a:latin typeface="Calibri"/>
                <a:cs typeface="Calibri"/>
              </a:rPr>
              <a:t>*Note: </a:t>
            </a:r>
            <a:r>
              <a:rPr sz="1100" spc="-5" dirty="0">
                <a:solidFill>
                  <a:srgbClr val="585958"/>
                </a:solidFill>
                <a:latin typeface="Calibri"/>
                <a:cs typeface="Calibri"/>
              </a:rPr>
              <a:t>If you do </a:t>
            </a:r>
            <a:r>
              <a:rPr sz="1100" spc="-10" dirty="0">
                <a:solidFill>
                  <a:srgbClr val="585958"/>
                </a:solidFill>
                <a:latin typeface="Calibri"/>
                <a:cs typeface="Calibri"/>
              </a:rPr>
              <a:t>not currently use </a:t>
            </a:r>
            <a:r>
              <a:rPr sz="1100" spc="-5" dirty="0">
                <a:solidFill>
                  <a:srgbClr val="585958"/>
                </a:solidFill>
                <a:latin typeface="Calibri"/>
                <a:cs typeface="Calibri"/>
              </a:rPr>
              <a:t>an </a:t>
            </a:r>
            <a:r>
              <a:rPr sz="1100" spc="-10" dirty="0">
                <a:solidFill>
                  <a:srgbClr val="585958"/>
                </a:solidFill>
                <a:latin typeface="Calibri"/>
                <a:cs typeface="Calibri"/>
              </a:rPr>
              <a:t>email automation platform, Constant Contact </a:t>
            </a:r>
            <a:r>
              <a:rPr sz="1100" spc="-5" dirty="0">
                <a:solidFill>
                  <a:srgbClr val="585958"/>
                </a:solidFill>
                <a:latin typeface="Calibri"/>
                <a:cs typeface="Calibri"/>
              </a:rPr>
              <a:t>and</a:t>
            </a:r>
            <a:r>
              <a:rPr sz="1100" spc="60" dirty="0">
                <a:solidFill>
                  <a:srgbClr val="585958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585958"/>
                </a:solidFill>
                <a:latin typeface="Calibri"/>
                <a:cs typeface="Calibri"/>
              </a:rPr>
              <a:t>MailChimp</a:t>
            </a:r>
            <a:endParaRPr sz="1100" dirty="0">
              <a:latin typeface="Calibri"/>
              <a:cs typeface="Calibri"/>
            </a:endParaRPr>
          </a:p>
        </p:txBody>
      </p:sp>
      <p:sp>
        <p:nvSpPr>
          <p:cNvPr id="8" name="object 6">
            <a:extLst>
              <a:ext uri="{FF2B5EF4-FFF2-40B4-BE49-F238E27FC236}">
                <a16:creationId xmlns:a16="http://schemas.microsoft.com/office/drawing/2014/main" id="{A5CDD581-0D3C-4981-BE3E-486A6C92D3D4}"/>
              </a:ext>
            </a:extLst>
          </p:cNvPr>
          <p:cNvSpPr txBox="1"/>
          <p:nvPr/>
        </p:nvSpPr>
        <p:spPr>
          <a:xfrm>
            <a:off x="331336" y="4792280"/>
            <a:ext cx="3335654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585958"/>
                </a:solidFill>
                <a:latin typeface="Calibri"/>
                <a:cs typeface="Calibri"/>
              </a:rPr>
              <a:t>are </a:t>
            </a:r>
            <a:r>
              <a:rPr sz="1100" spc="-10" dirty="0">
                <a:solidFill>
                  <a:srgbClr val="585958"/>
                </a:solidFill>
                <a:latin typeface="Calibri"/>
                <a:cs typeface="Calibri"/>
              </a:rPr>
              <a:t>the most common platforms used for these</a:t>
            </a:r>
            <a:r>
              <a:rPr sz="1100" spc="-65" dirty="0">
                <a:solidFill>
                  <a:srgbClr val="585958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585958"/>
                </a:solidFill>
                <a:latin typeface="Calibri"/>
                <a:cs typeface="Calibri"/>
              </a:rPr>
              <a:t>campaigns.</a:t>
            </a:r>
            <a:endParaRPr sz="11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2078789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EC8B515F-CD8A-4B01-BF87-0F6713A8333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84149" y="194564"/>
            <a:ext cx="30086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E1241B"/>
                </a:solidFill>
              </a:rPr>
              <a:t>HTML </a:t>
            </a:r>
            <a:r>
              <a:rPr sz="2400" spc="-10" dirty="0">
                <a:solidFill>
                  <a:srgbClr val="E1241B"/>
                </a:solidFill>
              </a:rPr>
              <a:t>Email</a:t>
            </a:r>
            <a:r>
              <a:rPr sz="2400" spc="-150" dirty="0">
                <a:solidFill>
                  <a:srgbClr val="E1241B"/>
                </a:solidFill>
              </a:rPr>
              <a:t> </a:t>
            </a:r>
            <a:r>
              <a:rPr sz="2400" spc="-10" dirty="0">
                <a:solidFill>
                  <a:srgbClr val="E1241B"/>
                </a:solidFill>
              </a:rPr>
              <a:t>Instructions</a:t>
            </a:r>
            <a:endParaRPr sz="2400" dirty="0"/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112419C7-C957-447E-BFA7-395585DD6B3A}"/>
              </a:ext>
            </a:extLst>
          </p:cNvPr>
          <p:cNvSpPr txBox="1"/>
          <p:nvPr/>
        </p:nvSpPr>
        <p:spPr>
          <a:xfrm>
            <a:off x="278074" y="957149"/>
            <a:ext cx="6504305" cy="4151393"/>
          </a:xfrm>
          <a:prstGeom prst="rect">
            <a:avLst/>
          </a:prstGeom>
        </p:spPr>
        <p:txBody>
          <a:bodyPr vert="horz" wrap="square" lIns="0" tIns="876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90"/>
              </a:spcBef>
            </a:pPr>
            <a:r>
              <a:rPr sz="1350" dirty="0">
                <a:solidFill>
                  <a:srgbClr val="585958"/>
                </a:solidFill>
                <a:latin typeface="Calibri"/>
                <a:cs typeface="Calibri"/>
              </a:rPr>
              <a:t>General</a:t>
            </a:r>
            <a:r>
              <a:rPr sz="1350" spc="-10" dirty="0">
                <a:solidFill>
                  <a:srgbClr val="585958"/>
                </a:solidFill>
                <a:latin typeface="Calibri"/>
                <a:cs typeface="Calibri"/>
              </a:rPr>
              <a:t> </a:t>
            </a:r>
            <a:r>
              <a:rPr sz="1350" spc="-5" dirty="0">
                <a:solidFill>
                  <a:srgbClr val="585958"/>
                </a:solidFill>
                <a:latin typeface="Calibri"/>
                <a:cs typeface="Calibri"/>
              </a:rPr>
              <a:t>instructions</a:t>
            </a:r>
            <a:endParaRPr sz="1350" dirty="0">
              <a:latin typeface="Calibri"/>
              <a:cs typeface="Calibri"/>
            </a:endParaRPr>
          </a:p>
          <a:p>
            <a:pPr marL="212725" marR="189230" indent="-200025">
              <a:lnSpc>
                <a:spcPct val="111100"/>
              </a:lnSpc>
              <a:spcBef>
                <a:spcPts val="405"/>
              </a:spcBef>
              <a:buClr>
                <a:srgbClr val="E1241B"/>
              </a:buClr>
              <a:buChar char="●"/>
              <a:tabLst>
                <a:tab pos="213360" algn="l"/>
              </a:tabLst>
            </a:pPr>
            <a:r>
              <a:rPr sz="1350" spc="-5" dirty="0">
                <a:solidFill>
                  <a:srgbClr val="585958"/>
                </a:solidFill>
                <a:latin typeface="Calibri"/>
                <a:cs typeface="Calibri"/>
              </a:rPr>
              <a:t>All </a:t>
            </a:r>
            <a:r>
              <a:rPr lang="en-US" sz="1350" spc="-5" dirty="0">
                <a:solidFill>
                  <a:srgbClr val="585958"/>
                </a:solidFill>
                <a:latin typeface="Calibri"/>
                <a:cs typeface="Calibri"/>
              </a:rPr>
              <a:t>fine</a:t>
            </a:r>
            <a:r>
              <a:rPr sz="1350" spc="-5" dirty="0">
                <a:solidFill>
                  <a:srgbClr val="585958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585958"/>
                </a:solidFill>
                <a:latin typeface="Calibri"/>
                <a:cs typeface="Calibri"/>
              </a:rPr>
              <a:t>(</a:t>
            </a:r>
            <a:r>
              <a:rPr lang="en-US" sz="1350" dirty="0">
                <a:solidFill>
                  <a:srgbClr val="585958"/>
                </a:solidFill>
                <a:latin typeface="Calibri"/>
                <a:cs typeface="Calibri"/>
              </a:rPr>
              <a:t>5</a:t>
            </a:r>
            <a:r>
              <a:rPr sz="1350" dirty="0">
                <a:solidFill>
                  <a:srgbClr val="585958"/>
                </a:solidFill>
                <a:latin typeface="Calibri"/>
                <a:cs typeface="Calibri"/>
              </a:rPr>
              <a:t>) </a:t>
            </a:r>
            <a:r>
              <a:rPr sz="1350" spc="-5" dirty="0">
                <a:solidFill>
                  <a:srgbClr val="585958"/>
                </a:solidFill>
                <a:latin typeface="Calibri"/>
                <a:cs typeface="Calibri"/>
              </a:rPr>
              <a:t>emails in this </a:t>
            </a:r>
            <a:r>
              <a:rPr sz="1350" dirty="0">
                <a:solidFill>
                  <a:srgbClr val="585958"/>
                </a:solidFill>
                <a:latin typeface="Calibri"/>
                <a:cs typeface="Calibri"/>
              </a:rPr>
              <a:t>campaign are graphical </a:t>
            </a:r>
            <a:r>
              <a:rPr sz="1350" spc="-5" dirty="0">
                <a:solidFill>
                  <a:srgbClr val="585958"/>
                </a:solidFill>
                <a:latin typeface="Calibri"/>
                <a:cs typeface="Calibri"/>
              </a:rPr>
              <a:t>HTML emails designed </a:t>
            </a:r>
            <a:r>
              <a:rPr sz="1350" spc="-10" dirty="0">
                <a:solidFill>
                  <a:srgbClr val="585958"/>
                </a:solidFill>
                <a:latin typeface="Calibri"/>
                <a:cs typeface="Calibri"/>
              </a:rPr>
              <a:t>to </a:t>
            </a:r>
            <a:r>
              <a:rPr sz="1350" dirty="0">
                <a:solidFill>
                  <a:srgbClr val="585958"/>
                </a:solidFill>
                <a:latin typeface="Calibri"/>
                <a:cs typeface="Calibri"/>
              </a:rPr>
              <a:t>capture </a:t>
            </a:r>
            <a:r>
              <a:rPr sz="1350" spc="-5" dirty="0">
                <a:solidFill>
                  <a:srgbClr val="585958"/>
                </a:solidFill>
                <a:latin typeface="Calibri"/>
                <a:cs typeface="Calibri"/>
              </a:rPr>
              <a:t>the  </a:t>
            </a:r>
            <a:r>
              <a:rPr sz="1350" dirty="0">
                <a:solidFill>
                  <a:srgbClr val="585958"/>
                </a:solidFill>
                <a:latin typeface="Calibri"/>
                <a:cs typeface="Calibri"/>
              </a:rPr>
              <a:t>reader’s </a:t>
            </a:r>
            <a:r>
              <a:rPr sz="1350" spc="-5" dirty="0">
                <a:solidFill>
                  <a:srgbClr val="585958"/>
                </a:solidFill>
                <a:latin typeface="Calibri"/>
                <a:cs typeface="Calibri"/>
              </a:rPr>
              <a:t>attention. Other than the limited edits identified below, no </a:t>
            </a:r>
            <a:r>
              <a:rPr sz="1350" dirty="0">
                <a:solidFill>
                  <a:srgbClr val="585958"/>
                </a:solidFill>
                <a:latin typeface="Calibri"/>
                <a:cs typeface="Calibri"/>
              </a:rPr>
              <a:t>changes </a:t>
            </a:r>
            <a:r>
              <a:rPr sz="1350" spc="-5" dirty="0">
                <a:solidFill>
                  <a:srgbClr val="585958"/>
                </a:solidFill>
                <a:latin typeface="Calibri"/>
                <a:cs typeface="Calibri"/>
              </a:rPr>
              <a:t>should be  made </a:t>
            </a:r>
            <a:r>
              <a:rPr sz="1350" spc="-10" dirty="0">
                <a:solidFill>
                  <a:srgbClr val="585958"/>
                </a:solidFill>
                <a:latin typeface="Calibri"/>
                <a:cs typeface="Calibri"/>
              </a:rPr>
              <a:t>to </a:t>
            </a:r>
            <a:r>
              <a:rPr sz="1350" spc="-5" dirty="0">
                <a:solidFill>
                  <a:srgbClr val="585958"/>
                </a:solidFill>
                <a:latin typeface="Calibri"/>
                <a:cs typeface="Calibri"/>
              </a:rPr>
              <a:t>the design layout, images, or the HTML</a:t>
            </a:r>
            <a:r>
              <a:rPr sz="1350" spc="15" dirty="0">
                <a:solidFill>
                  <a:srgbClr val="585958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585958"/>
                </a:solidFill>
                <a:latin typeface="Calibri"/>
                <a:cs typeface="Calibri"/>
              </a:rPr>
              <a:t>code.</a:t>
            </a:r>
            <a:endParaRPr sz="135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65"/>
              </a:spcBef>
            </a:pPr>
            <a:r>
              <a:rPr sz="1350" dirty="0">
                <a:solidFill>
                  <a:srgbClr val="585958"/>
                </a:solidFill>
                <a:latin typeface="Calibri"/>
                <a:cs typeface="Calibri"/>
              </a:rPr>
              <a:t>Edit </a:t>
            </a:r>
            <a:r>
              <a:rPr sz="1350" spc="-5" dirty="0">
                <a:solidFill>
                  <a:srgbClr val="585958"/>
                </a:solidFill>
                <a:latin typeface="Calibri"/>
                <a:cs typeface="Calibri"/>
              </a:rPr>
              <a:t>#1 - </a:t>
            </a:r>
            <a:r>
              <a:rPr sz="1350" dirty="0">
                <a:solidFill>
                  <a:srgbClr val="585958"/>
                </a:solidFill>
                <a:latin typeface="Calibri"/>
                <a:cs typeface="Calibri"/>
              </a:rPr>
              <a:t>Co-branding and </a:t>
            </a:r>
            <a:r>
              <a:rPr sz="1350" spc="-5" dirty="0">
                <a:solidFill>
                  <a:srgbClr val="585958"/>
                </a:solidFill>
                <a:latin typeface="Calibri"/>
                <a:cs typeface="Calibri"/>
              </a:rPr>
              <a:t>logo</a:t>
            </a:r>
            <a:r>
              <a:rPr sz="1350" spc="-20" dirty="0">
                <a:solidFill>
                  <a:srgbClr val="585958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585958"/>
                </a:solidFill>
                <a:latin typeface="Calibri"/>
                <a:cs typeface="Calibri"/>
              </a:rPr>
              <a:t>placement</a:t>
            </a:r>
            <a:endParaRPr sz="1350" dirty="0">
              <a:latin typeface="Calibri"/>
              <a:cs typeface="Calibri"/>
            </a:endParaRPr>
          </a:p>
          <a:p>
            <a:pPr marL="212725" marR="179070" indent="-200025">
              <a:lnSpc>
                <a:spcPct val="111100"/>
              </a:lnSpc>
              <a:spcBef>
                <a:spcPts val="409"/>
              </a:spcBef>
              <a:buClr>
                <a:srgbClr val="E1241B"/>
              </a:buClr>
              <a:buChar char="●"/>
              <a:tabLst>
                <a:tab pos="213360" algn="l"/>
              </a:tabLst>
            </a:pPr>
            <a:r>
              <a:rPr sz="1350" dirty="0">
                <a:solidFill>
                  <a:srgbClr val="585958"/>
                </a:solidFill>
                <a:latin typeface="Calibri"/>
                <a:cs typeface="Calibri"/>
              </a:rPr>
              <a:t>Each email has </a:t>
            </a:r>
            <a:r>
              <a:rPr sz="1350" spc="-5" dirty="0">
                <a:solidFill>
                  <a:srgbClr val="585958"/>
                </a:solidFill>
                <a:latin typeface="Calibri"/>
                <a:cs typeface="Calibri"/>
              </a:rPr>
              <a:t>a block for you </a:t>
            </a:r>
            <a:r>
              <a:rPr sz="1350" spc="-10" dirty="0">
                <a:solidFill>
                  <a:srgbClr val="585958"/>
                </a:solidFill>
                <a:latin typeface="Calibri"/>
                <a:cs typeface="Calibri"/>
              </a:rPr>
              <a:t>to </a:t>
            </a:r>
            <a:r>
              <a:rPr sz="1350" dirty="0">
                <a:solidFill>
                  <a:srgbClr val="585958"/>
                </a:solidFill>
                <a:latin typeface="Calibri"/>
                <a:cs typeface="Calibri"/>
              </a:rPr>
              <a:t>add </a:t>
            </a:r>
            <a:r>
              <a:rPr sz="1350" spc="-5" dirty="0">
                <a:solidFill>
                  <a:srgbClr val="585958"/>
                </a:solidFill>
                <a:latin typeface="Calibri"/>
                <a:cs typeface="Calibri"/>
              </a:rPr>
              <a:t>your company logo </a:t>
            </a:r>
            <a:r>
              <a:rPr sz="1350" dirty="0">
                <a:solidFill>
                  <a:srgbClr val="585958"/>
                </a:solidFill>
                <a:latin typeface="Calibri"/>
                <a:cs typeface="Calibri"/>
              </a:rPr>
              <a:t>and </a:t>
            </a:r>
            <a:r>
              <a:rPr sz="1350" spc="-5" dirty="0">
                <a:solidFill>
                  <a:srgbClr val="585958"/>
                </a:solidFill>
                <a:latin typeface="Calibri"/>
                <a:cs typeface="Calibri"/>
              </a:rPr>
              <a:t>contact information. </a:t>
            </a:r>
            <a:r>
              <a:rPr sz="1350" dirty="0">
                <a:solidFill>
                  <a:srgbClr val="585958"/>
                </a:solidFill>
                <a:latin typeface="Calibri"/>
                <a:cs typeface="Calibri"/>
              </a:rPr>
              <a:t>The  </a:t>
            </a:r>
            <a:r>
              <a:rPr sz="1350" spc="-5" dirty="0">
                <a:solidFill>
                  <a:srgbClr val="585958"/>
                </a:solidFill>
                <a:latin typeface="Calibri"/>
                <a:cs typeface="Calibri"/>
              </a:rPr>
              <a:t>layout for this block should remain consistent across all emails with the logo on the left  side followed by your contact information on the</a:t>
            </a:r>
            <a:r>
              <a:rPr sz="1350" spc="25" dirty="0">
                <a:solidFill>
                  <a:srgbClr val="585958"/>
                </a:solidFill>
                <a:latin typeface="Calibri"/>
                <a:cs typeface="Calibri"/>
              </a:rPr>
              <a:t> </a:t>
            </a:r>
            <a:r>
              <a:rPr sz="1350" spc="-5" dirty="0">
                <a:solidFill>
                  <a:srgbClr val="585958"/>
                </a:solidFill>
                <a:latin typeface="Calibri"/>
                <a:cs typeface="Calibri"/>
              </a:rPr>
              <a:t>right.</a:t>
            </a:r>
            <a:endParaRPr sz="135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85"/>
              </a:spcBef>
            </a:pPr>
            <a:r>
              <a:rPr sz="1350" dirty="0">
                <a:solidFill>
                  <a:srgbClr val="585958"/>
                </a:solidFill>
                <a:latin typeface="Calibri"/>
                <a:cs typeface="Calibri"/>
              </a:rPr>
              <a:t>Edit </a:t>
            </a:r>
            <a:r>
              <a:rPr sz="1350" spc="-5" dirty="0">
                <a:solidFill>
                  <a:srgbClr val="585958"/>
                </a:solidFill>
                <a:latin typeface="Calibri"/>
                <a:cs typeface="Calibri"/>
              </a:rPr>
              <a:t>#2 – Customizing the </a:t>
            </a:r>
            <a:r>
              <a:rPr sz="1350" dirty="0">
                <a:solidFill>
                  <a:srgbClr val="585958"/>
                </a:solidFill>
                <a:latin typeface="Calibri"/>
                <a:cs typeface="Calibri"/>
              </a:rPr>
              <a:t>embedded hyperlinks</a:t>
            </a:r>
            <a:endParaRPr sz="1350" dirty="0">
              <a:latin typeface="Calibri"/>
              <a:cs typeface="Calibri"/>
            </a:endParaRPr>
          </a:p>
          <a:p>
            <a:pPr marL="212725" marR="46990" indent="-200025">
              <a:lnSpc>
                <a:spcPct val="111100"/>
              </a:lnSpc>
              <a:spcBef>
                <a:spcPts val="385"/>
              </a:spcBef>
              <a:buClr>
                <a:srgbClr val="E1241B"/>
              </a:buClr>
              <a:buChar char="●"/>
              <a:tabLst>
                <a:tab pos="213360" algn="l"/>
              </a:tabLst>
            </a:pPr>
            <a:r>
              <a:rPr sz="1350" dirty="0">
                <a:solidFill>
                  <a:srgbClr val="585958"/>
                </a:solidFill>
                <a:latin typeface="Calibri"/>
                <a:cs typeface="Calibri"/>
              </a:rPr>
              <a:t>The </a:t>
            </a:r>
            <a:r>
              <a:rPr sz="1350" spc="-5" dirty="0">
                <a:solidFill>
                  <a:srgbClr val="585958"/>
                </a:solidFill>
                <a:latin typeface="Calibri"/>
                <a:cs typeface="Calibri"/>
              </a:rPr>
              <a:t>image block for your logo </a:t>
            </a:r>
            <a:r>
              <a:rPr sz="1350" dirty="0">
                <a:solidFill>
                  <a:srgbClr val="585958"/>
                </a:solidFill>
                <a:latin typeface="Calibri"/>
                <a:cs typeface="Calibri"/>
              </a:rPr>
              <a:t>has </a:t>
            </a:r>
            <a:r>
              <a:rPr sz="1350" spc="-5" dirty="0">
                <a:solidFill>
                  <a:srgbClr val="585958"/>
                </a:solidFill>
                <a:latin typeface="Calibri"/>
                <a:cs typeface="Calibri"/>
              </a:rPr>
              <a:t>a </a:t>
            </a:r>
            <a:r>
              <a:rPr sz="1350" dirty="0">
                <a:solidFill>
                  <a:srgbClr val="585958"/>
                </a:solidFill>
                <a:latin typeface="Calibri"/>
                <a:cs typeface="Calibri"/>
              </a:rPr>
              <a:t>placeholder </a:t>
            </a:r>
            <a:r>
              <a:rPr sz="1350" spc="-5" dirty="0">
                <a:solidFill>
                  <a:srgbClr val="585958"/>
                </a:solidFill>
                <a:latin typeface="Calibri"/>
                <a:cs typeface="Calibri"/>
              </a:rPr>
              <a:t>for you </a:t>
            </a:r>
            <a:r>
              <a:rPr sz="1350" spc="-10" dirty="0">
                <a:solidFill>
                  <a:srgbClr val="585958"/>
                </a:solidFill>
                <a:latin typeface="Calibri"/>
                <a:cs typeface="Calibri"/>
              </a:rPr>
              <a:t>to </a:t>
            </a:r>
            <a:r>
              <a:rPr sz="1350" spc="-5" dirty="0">
                <a:solidFill>
                  <a:srgbClr val="585958"/>
                </a:solidFill>
                <a:latin typeface="Calibri"/>
                <a:cs typeface="Calibri"/>
              </a:rPr>
              <a:t>embed a link </a:t>
            </a:r>
            <a:r>
              <a:rPr sz="1350" dirty="0">
                <a:solidFill>
                  <a:srgbClr val="585958"/>
                </a:solidFill>
                <a:latin typeface="Calibri"/>
                <a:cs typeface="Calibri"/>
              </a:rPr>
              <a:t>back </a:t>
            </a:r>
            <a:r>
              <a:rPr sz="1350" spc="-10" dirty="0">
                <a:solidFill>
                  <a:srgbClr val="585958"/>
                </a:solidFill>
                <a:latin typeface="Calibri"/>
                <a:cs typeface="Calibri"/>
              </a:rPr>
              <a:t>to </a:t>
            </a:r>
            <a:r>
              <a:rPr sz="1350" spc="-5" dirty="0">
                <a:solidFill>
                  <a:srgbClr val="585958"/>
                </a:solidFill>
                <a:latin typeface="Calibri"/>
                <a:cs typeface="Calibri"/>
              </a:rPr>
              <a:t>your  home </a:t>
            </a:r>
            <a:r>
              <a:rPr sz="1350" dirty="0">
                <a:solidFill>
                  <a:srgbClr val="585958"/>
                </a:solidFill>
                <a:latin typeface="Calibri"/>
                <a:cs typeface="Calibri"/>
              </a:rPr>
              <a:t>page. </a:t>
            </a:r>
            <a:r>
              <a:rPr sz="1350" spc="-5" dirty="0">
                <a:solidFill>
                  <a:srgbClr val="585958"/>
                </a:solidFill>
                <a:latin typeface="Calibri"/>
                <a:cs typeface="Calibri"/>
              </a:rPr>
              <a:t>Additionally, the </a:t>
            </a:r>
            <a:r>
              <a:rPr sz="1350" dirty="0">
                <a:solidFill>
                  <a:srgbClr val="585958"/>
                </a:solidFill>
                <a:latin typeface="Calibri"/>
                <a:cs typeface="Calibri"/>
              </a:rPr>
              <a:t>CTA </a:t>
            </a:r>
            <a:r>
              <a:rPr sz="1350" spc="-5" dirty="0">
                <a:solidFill>
                  <a:srgbClr val="585958"/>
                </a:solidFill>
                <a:latin typeface="Calibri"/>
                <a:cs typeface="Calibri"/>
              </a:rPr>
              <a:t>(Call-to-Action) button links in emails must be </a:t>
            </a:r>
            <a:r>
              <a:rPr sz="1350" dirty="0">
                <a:solidFill>
                  <a:srgbClr val="585958"/>
                </a:solidFill>
                <a:latin typeface="Calibri"/>
                <a:cs typeface="Calibri"/>
              </a:rPr>
              <a:t>replaced  </a:t>
            </a:r>
            <a:r>
              <a:rPr sz="1350" spc="-5" dirty="0">
                <a:solidFill>
                  <a:srgbClr val="585958"/>
                </a:solidFill>
                <a:latin typeface="Calibri"/>
                <a:cs typeface="Calibri"/>
              </a:rPr>
              <a:t>with a link to the </a:t>
            </a:r>
            <a:r>
              <a:rPr sz="1350" dirty="0">
                <a:solidFill>
                  <a:srgbClr val="585958"/>
                </a:solidFill>
                <a:latin typeface="Calibri"/>
                <a:cs typeface="Calibri"/>
              </a:rPr>
              <a:t>landing</a:t>
            </a:r>
            <a:r>
              <a:rPr sz="1350" spc="5" dirty="0">
                <a:solidFill>
                  <a:srgbClr val="585958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585958"/>
                </a:solidFill>
                <a:latin typeface="Calibri"/>
                <a:cs typeface="Calibri"/>
              </a:rPr>
              <a:t>page.</a:t>
            </a:r>
            <a:endParaRPr sz="1350" dirty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1100"/>
              </a:spcBef>
            </a:pPr>
            <a:r>
              <a:rPr sz="1200" dirty="0">
                <a:solidFill>
                  <a:srgbClr val="585958"/>
                </a:solidFill>
                <a:latin typeface="Calibri"/>
                <a:cs typeface="Calibri"/>
              </a:rPr>
              <a:t>Note </a:t>
            </a:r>
            <a:r>
              <a:rPr sz="1200" spc="-5" dirty="0">
                <a:solidFill>
                  <a:srgbClr val="585958"/>
                </a:solidFill>
                <a:latin typeface="Calibri"/>
                <a:cs typeface="Calibri"/>
              </a:rPr>
              <a:t>that both </a:t>
            </a:r>
            <a:r>
              <a:rPr sz="1200" dirty="0">
                <a:solidFill>
                  <a:srgbClr val="585958"/>
                </a:solidFill>
                <a:latin typeface="Calibri"/>
                <a:cs typeface="Calibri"/>
              </a:rPr>
              <a:t>of </a:t>
            </a:r>
            <a:r>
              <a:rPr sz="1200" spc="-5" dirty="0">
                <a:solidFill>
                  <a:srgbClr val="585958"/>
                </a:solidFill>
                <a:latin typeface="Calibri"/>
                <a:cs typeface="Calibri"/>
              </a:rPr>
              <a:t>the above changes should be performed by </a:t>
            </a:r>
            <a:r>
              <a:rPr sz="1200" dirty="0">
                <a:solidFill>
                  <a:srgbClr val="585958"/>
                </a:solidFill>
                <a:latin typeface="Calibri"/>
                <a:cs typeface="Calibri"/>
              </a:rPr>
              <a:t>someone </a:t>
            </a:r>
            <a:r>
              <a:rPr sz="1200" spc="-5" dirty="0">
                <a:solidFill>
                  <a:srgbClr val="585958"/>
                </a:solidFill>
                <a:latin typeface="Calibri"/>
                <a:cs typeface="Calibri"/>
              </a:rPr>
              <a:t>skilled in creating and editing  HTML </a:t>
            </a:r>
            <a:r>
              <a:rPr sz="1200" dirty="0">
                <a:solidFill>
                  <a:srgbClr val="585958"/>
                </a:solidFill>
                <a:latin typeface="Calibri"/>
                <a:cs typeface="Calibri"/>
              </a:rPr>
              <a:t>emails so as </a:t>
            </a:r>
            <a:r>
              <a:rPr sz="1200" spc="-5" dirty="0">
                <a:solidFill>
                  <a:srgbClr val="585958"/>
                </a:solidFill>
                <a:latin typeface="Calibri"/>
                <a:cs typeface="Calibri"/>
              </a:rPr>
              <a:t>not to break any </a:t>
            </a:r>
            <a:r>
              <a:rPr sz="1200" dirty="0">
                <a:solidFill>
                  <a:srgbClr val="585958"/>
                </a:solidFill>
                <a:latin typeface="Calibri"/>
                <a:cs typeface="Calibri"/>
              </a:rPr>
              <a:t>of </a:t>
            </a:r>
            <a:r>
              <a:rPr sz="1200" spc="-5" dirty="0">
                <a:solidFill>
                  <a:srgbClr val="585958"/>
                </a:solidFill>
                <a:latin typeface="Calibri"/>
                <a:cs typeface="Calibri"/>
              </a:rPr>
              <a:t>the </a:t>
            </a:r>
            <a:r>
              <a:rPr sz="1200" spc="-10" dirty="0">
                <a:solidFill>
                  <a:srgbClr val="585958"/>
                </a:solidFill>
                <a:latin typeface="Calibri"/>
                <a:cs typeface="Calibri"/>
              </a:rPr>
              <a:t>surrounding </a:t>
            </a:r>
            <a:r>
              <a:rPr sz="1200" spc="-5" dirty="0">
                <a:solidFill>
                  <a:srgbClr val="585958"/>
                </a:solidFill>
                <a:latin typeface="Calibri"/>
                <a:cs typeface="Calibri"/>
              </a:rPr>
              <a:t>code. </a:t>
            </a:r>
            <a:r>
              <a:rPr sz="1200" dirty="0">
                <a:solidFill>
                  <a:srgbClr val="585958"/>
                </a:solidFill>
                <a:latin typeface="Calibri"/>
                <a:cs typeface="Calibri"/>
              </a:rPr>
              <a:t>Each email </a:t>
            </a:r>
            <a:r>
              <a:rPr sz="1200" spc="-5" dirty="0">
                <a:solidFill>
                  <a:srgbClr val="585958"/>
                </a:solidFill>
                <a:latin typeface="Calibri"/>
                <a:cs typeface="Calibri"/>
              </a:rPr>
              <a:t>has comments </a:t>
            </a:r>
            <a:r>
              <a:rPr sz="1200" spc="-10" dirty="0">
                <a:solidFill>
                  <a:srgbClr val="585958"/>
                </a:solidFill>
                <a:latin typeface="Calibri"/>
                <a:cs typeface="Calibri"/>
              </a:rPr>
              <a:t>surrounding </a:t>
            </a:r>
            <a:r>
              <a:rPr sz="1200" spc="-5" dirty="0">
                <a:solidFill>
                  <a:srgbClr val="585958"/>
                </a:solidFill>
                <a:latin typeface="Calibri"/>
                <a:cs typeface="Calibri"/>
              </a:rPr>
              <a:t>the  lines to be edited. </a:t>
            </a:r>
            <a:r>
              <a:rPr sz="1200" dirty="0">
                <a:solidFill>
                  <a:srgbClr val="585958"/>
                </a:solidFill>
                <a:latin typeface="Calibri"/>
                <a:cs typeface="Calibri"/>
              </a:rPr>
              <a:t>Once </a:t>
            </a:r>
            <a:r>
              <a:rPr sz="1200" spc="-5" dirty="0">
                <a:solidFill>
                  <a:srgbClr val="585958"/>
                </a:solidFill>
                <a:latin typeface="Calibri"/>
                <a:cs typeface="Calibri"/>
              </a:rPr>
              <a:t>the edits have been completed and successfully tested, these comments should  be deleted to ensure they don’t impact your deliverability to the</a:t>
            </a:r>
            <a:r>
              <a:rPr lang="en-US" sz="1200" spc="50" dirty="0">
                <a:solidFill>
                  <a:srgbClr val="585958"/>
                </a:solidFill>
                <a:latin typeface="Calibri"/>
                <a:cs typeface="Calibri"/>
              </a:rPr>
              <a:t> inbox.</a:t>
            </a:r>
            <a:endParaRPr sz="12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9713272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FDFDE97B-8816-4EE2-9DBE-849A99F9BB2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84149" y="194564"/>
            <a:ext cx="62668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E1241B"/>
                </a:solidFill>
              </a:rPr>
              <a:t>General Landing </a:t>
            </a:r>
            <a:r>
              <a:rPr sz="2400" spc="-10" dirty="0">
                <a:solidFill>
                  <a:srgbClr val="E1241B"/>
                </a:solidFill>
              </a:rPr>
              <a:t>Page Implementation</a:t>
            </a:r>
            <a:r>
              <a:rPr sz="2400" spc="-130" dirty="0">
                <a:solidFill>
                  <a:srgbClr val="E1241B"/>
                </a:solidFill>
              </a:rPr>
              <a:t> </a:t>
            </a:r>
            <a:r>
              <a:rPr sz="2400" spc="-10" dirty="0">
                <a:solidFill>
                  <a:srgbClr val="E1241B"/>
                </a:solidFill>
              </a:rPr>
              <a:t>Instructions</a:t>
            </a:r>
            <a:endParaRPr sz="2400" dirty="0"/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042C71E7-3DB4-4809-8C05-4B79D90AC547}"/>
              </a:ext>
            </a:extLst>
          </p:cNvPr>
          <p:cNvSpPr txBox="1"/>
          <p:nvPr/>
        </p:nvSpPr>
        <p:spPr>
          <a:xfrm>
            <a:off x="278074" y="1009038"/>
            <a:ext cx="6168390" cy="2311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2725" marR="5080" indent="-200025">
              <a:lnSpc>
                <a:spcPct val="111100"/>
              </a:lnSpc>
              <a:spcBef>
                <a:spcPts val="100"/>
              </a:spcBef>
              <a:buClr>
                <a:srgbClr val="E1241B"/>
              </a:buClr>
              <a:buChar char="●"/>
              <a:tabLst>
                <a:tab pos="213360" algn="l"/>
              </a:tabLst>
            </a:pPr>
            <a:r>
              <a:rPr sz="1350" dirty="0">
                <a:solidFill>
                  <a:srgbClr val="585958"/>
                </a:solidFill>
                <a:latin typeface="Calibri"/>
                <a:cs typeface="Calibri"/>
              </a:rPr>
              <a:t>This landing </a:t>
            </a:r>
            <a:r>
              <a:rPr sz="1350" spc="-5" dirty="0">
                <a:solidFill>
                  <a:srgbClr val="585958"/>
                </a:solidFill>
                <a:latin typeface="Calibri"/>
                <a:cs typeface="Calibri"/>
              </a:rPr>
              <a:t>page is designed </a:t>
            </a:r>
            <a:r>
              <a:rPr sz="1350" spc="-10" dirty="0">
                <a:solidFill>
                  <a:srgbClr val="585958"/>
                </a:solidFill>
                <a:latin typeface="Calibri"/>
                <a:cs typeface="Calibri"/>
              </a:rPr>
              <a:t>to </a:t>
            </a:r>
            <a:r>
              <a:rPr sz="1350" spc="-5" dirty="0">
                <a:solidFill>
                  <a:srgbClr val="585958"/>
                </a:solidFill>
                <a:latin typeface="Calibri"/>
                <a:cs typeface="Calibri"/>
              </a:rPr>
              <a:t>be integrated into your website </a:t>
            </a:r>
            <a:r>
              <a:rPr sz="1350" spc="-10" dirty="0">
                <a:solidFill>
                  <a:srgbClr val="585958"/>
                </a:solidFill>
                <a:latin typeface="Calibri"/>
                <a:cs typeface="Calibri"/>
              </a:rPr>
              <a:t>so </a:t>
            </a:r>
            <a:r>
              <a:rPr sz="1350" spc="-5" dirty="0">
                <a:solidFill>
                  <a:srgbClr val="585958"/>
                </a:solidFill>
                <a:latin typeface="Calibri"/>
                <a:cs typeface="Calibri"/>
              </a:rPr>
              <a:t>your </a:t>
            </a:r>
            <a:r>
              <a:rPr sz="1350" dirty="0">
                <a:solidFill>
                  <a:srgbClr val="585958"/>
                </a:solidFill>
                <a:latin typeface="Calibri"/>
                <a:cs typeface="Calibri"/>
              </a:rPr>
              <a:t>branding </a:t>
            </a:r>
            <a:r>
              <a:rPr sz="1350" spc="-5" dirty="0">
                <a:solidFill>
                  <a:srgbClr val="585958"/>
                </a:solidFill>
                <a:latin typeface="Calibri"/>
                <a:cs typeface="Calibri"/>
              </a:rPr>
              <a:t>is  </a:t>
            </a:r>
            <a:r>
              <a:rPr sz="1350" dirty="0">
                <a:solidFill>
                  <a:srgbClr val="585958"/>
                </a:solidFill>
                <a:latin typeface="Calibri"/>
                <a:cs typeface="Calibri"/>
              </a:rPr>
              <a:t>preserved. </a:t>
            </a:r>
            <a:r>
              <a:rPr sz="1350" spc="-5" dirty="0">
                <a:solidFill>
                  <a:srgbClr val="585958"/>
                </a:solidFill>
                <a:latin typeface="Calibri"/>
                <a:cs typeface="Calibri"/>
              </a:rPr>
              <a:t>It is also designed to </a:t>
            </a:r>
            <a:r>
              <a:rPr sz="1350" dirty="0">
                <a:solidFill>
                  <a:srgbClr val="585958"/>
                </a:solidFill>
                <a:latin typeface="Calibri"/>
                <a:cs typeface="Calibri"/>
              </a:rPr>
              <a:t>alert </a:t>
            </a:r>
            <a:r>
              <a:rPr sz="1350" spc="-5" dirty="0">
                <a:solidFill>
                  <a:srgbClr val="585958"/>
                </a:solidFill>
                <a:latin typeface="Calibri"/>
                <a:cs typeface="Calibri"/>
              </a:rPr>
              <a:t>you via email </a:t>
            </a:r>
            <a:r>
              <a:rPr sz="1350" dirty="0">
                <a:solidFill>
                  <a:srgbClr val="585958"/>
                </a:solidFill>
                <a:latin typeface="Calibri"/>
                <a:cs typeface="Calibri"/>
              </a:rPr>
              <a:t>each </a:t>
            </a:r>
            <a:r>
              <a:rPr sz="1350" spc="-5" dirty="0">
                <a:solidFill>
                  <a:srgbClr val="585958"/>
                </a:solidFill>
                <a:latin typeface="Calibri"/>
                <a:cs typeface="Calibri"/>
              </a:rPr>
              <a:t>time a visitor downloads </a:t>
            </a:r>
            <a:r>
              <a:rPr sz="1350" dirty="0">
                <a:solidFill>
                  <a:srgbClr val="585958"/>
                </a:solidFill>
                <a:latin typeface="Calibri"/>
                <a:cs typeface="Calibri"/>
              </a:rPr>
              <a:t>one  </a:t>
            </a:r>
            <a:r>
              <a:rPr sz="1350" spc="-5" dirty="0">
                <a:solidFill>
                  <a:srgbClr val="585958"/>
                </a:solidFill>
                <a:latin typeface="Calibri"/>
                <a:cs typeface="Calibri"/>
              </a:rPr>
              <a:t>of the assets. You will </a:t>
            </a:r>
            <a:r>
              <a:rPr sz="1350" dirty="0">
                <a:solidFill>
                  <a:srgbClr val="585958"/>
                </a:solidFill>
                <a:latin typeface="Calibri"/>
                <a:cs typeface="Calibri"/>
              </a:rPr>
              <a:t>need </a:t>
            </a:r>
            <a:r>
              <a:rPr sz="1350" spc="-5" dirty="0">
                <a:solidFill>
                  <a:srgbClr val="585958"/>
                </a:solidFill>
                <a:latin typeface="Calibri"/>
                <a:cs typeface="Calibri"/>
              </a:rPr>
              <a:t>to </a:t>
            </a:r>
            <a:r>
              <a:rPr sz="1350" dirty="0">
                <a:solidFill>
                  <a:srgbClr val="585958"/>
                </a:solidFill>
                <a:latin typeface="Calibri"/>
                <a:cs typeface="Calibri"/>
              </a:rPr>
              <a:t>provide </a:t>
            </a:r>
            <a:r>
              <a:rPr sz="1350" spc="-5" dirty="0">
                <a:solidFill>
                  <a:srgbClr val="585958"/>
                </a:solidFill>
                <a:latin typeface="Calibri"/>
                <a:cs typeface="Calibri"/>
              </a:rPr>
              <a:t>your webmaster with the email </a:t>
            </a:r>
            <a:r>
              <a:rPr sz="1350" dirty="0">
                <a:solidFill>
                  <a:srgbClr val="585958"/>
                </a:solidFill>
                <a:latin typeface="Calibri"/>
                <a:cs typeface="Calibri"/>
              </a:rPr>
              <a:t>address </a:t>
            </a:r>
            <a:r>
              <a:rPr sz="1350" spc="-5" dirty="0">
                <a:solidFill>
                  <a:srgbClr val="585958"/>
                </a:solidFill>
                <a:latin typeface="Calibri"/>
                <a:cs typeface="Calibri"/>
              </a:rPr>
              <a:t>where  you want these alerts </a:t>
            </a:r>
            <a:r>
              <a:rPr sz="1350" spc="-10" dirty="0">
                <a:solidFill>
                  <a:srgbClr val="585958"/>
                </a:solidFill>
                <a:latin typeface="Calibri"/>
                <a:cs typeface="Calibri"/>
              </a:rPr>
              <a:t>to </a:t>
            </a:r>
            <a:r>
              <a:rPr sz="1350" spc="-5" dirty="0">
                <a:solidFill>
                  <a:srgbClr val="585958"/>
                </a:solidFill>
                <a:latin typeface="Calibri"/>
                <a:cs typeface="Calibri"/>
              </a:rPr>
              <a:t>be</a:t>
            </a:r>
            <a:r>
              <a:rPr sz="1350" dirty="0">
                <a:solidFill>
                  <a:srgbClr val="585958"/>
                </a:solidFill>
                <a:latin typeface="Calibri"/>
                <a:cs typeface="Calibri"/>
              </a:rPr>
              <a:t> delivered.</a:t>
            </a:r>
            <a:endParaRPr sz="1350">
              <a:latin typeface="Calibri"/>
              <a:cs typeface="Calibri"/>
            </a:endParaRPr>
          </a:p>
          <a:p>
            <a:pPr marL="212725" marR="168910" indent="-200025">
              <a:lnSpc>
                <a:spcPct val="111100"/>
              </a:lnSpc>
              <a:spcBef>
                <a:spcPts val="1005"/>
              </a:spcBef>
              <a:buClr>
                <a:srgbClr val="E1241B"/>
              </a:buClr>
              <a:buChar char="●"/>
              <a:tabLst>
                <a:tab pos="213360" algn="l"/>
              </a:tabLst>
            </a:pPr>
            <a:r>
              <a:rPr sz="1350" spc="-5" dirty="0">
                <a:solidFill>
                  <a:srgbClr val="585958"/>
                </a:solidFill>
                <a:latin typeface="Calibri"/>
                <a:cs typeface="Calibri"/>
              </a:rPr>
              <a:t>Your webmaster will </a:t>
            </a:r>
            <a:r>
              <a:rPr sz="1350" dirty="0">
                <a:solidFill>
                  <a:srgbClr val="585958"/>
                </a:solidFill>
                <a:latin typeface="Calibri"/>
                <a:cs typeface="Calibri"/>
              </a:rPr>
              <a:t>need </a:t>
            </a:r>
            <a:r>
              <a:rPr sz="1350" spc="-10" dirty="0">
                <a:solidFill>
                  <a:srgbClr val="585958"/>
                </a:solidFill>
                <a:latin typeface="Calibri"/>
                <a:cs typeface="Calibri"/>
              </a:rPr>
              <a:t>to </a:t>
            </a:r>
            <a:r>
              <a:rPr sz="1350" spc="-5" dirty="0">
                <a:solidFill>
                  <a:srgbClr val="585958"/>
                </a:solidFill>
                <a:latin typeface="Calibri"/>
                <a:cs typeface="Calibri"/>
              </a:rPr>
              <a:t>create </a:t>
            </a:r>
            <a:r>
              <a:rPr sz="1350" dirty="0">
                <a:solidFill>
                  <a:srgbClr val="585958"/>
                </a:solidFill>
                <a:latin typeface="Calibri"/>
                <a:cs typeface="Calibri"/>
              </a:rPr>
              <a:t>and </a:t>
            </a:r>
            <a:r>
              <a:rPr sz="1350" spc="-5" dirty="0">
                <a:solidFill>
                  <a:srgbClr val="585958"/>
                </a:solidFill>
                <a:latin typeface="Calibri"/>
                <a:cs typeface="Calibri"/>
              </a:rPr>
              <a:t>test these </a:t>
            </a:r>
            <a:r>
              <a:rPr sz="1350" dirty="0">
                <a:solidFill>
                  <a:srgbClr val="585958"/>
                </a:solidFill>
                <a:latin typeface="Calibri"/>
                <a:cs typeface="Calibri"/>
              </a:rPr>
              <a:t>landing pages </a:t>
            </a:r>
            <a:r>
              <a:rPr sz="1350" spc="-5" dirty="0">
                <a:solidFill>
                  <a:srgbClr val="585958"/>
                </a:solidFill>
                <a:latin typeface="Calibri"/>
                <a:cs typeface="Calibri"/>
              </a:rPr>
              <a:t>before the emails  </a:t>
            </a:r>
            <a:r>
              <a:rPr sz="1350" dirty="0">
                <a:solidFill>
                  <a:srgbClr val="585958"/>
                </a:solidFill>
                <a:latin typeface="Calibri"/>
                <a:cs typeface="Calibri"/>
              </a:rPr>
              <a:t>are scheduled </a:t>
            </a:r>
            <a:r>
              <a:rPr sz="1350" spc="-10" dirty="0">
                <a:solidFill>
                  <a:srgbClr val="585958"/>
                </a:solidFill>
                <a:latin typeface="Calibri"/>
                <a:cs typeface="Calibri"/>
              </a:rPr>
              <a:t>to </a:t>
            </a:r>
            <a:r>
              <a:rPr sz="1350" spc="-5" dirty="0">
                <a:solidFill>
                  <a:srgbClr val="585958"/>
                </a:solidFill>
                <a:latin typeface="Calibri"/>
                <a:cs typeface="Calibri"/>
              </a:rPr>
              <a:t>be sent out. </a:t>
            </a:r>
            <a:r>
              <a:rPr sz="1350" dirty="0">
                <a:solidFill>
                  <a:srgbClr val="585958"/>
                </a:solidFill>
                <a:latin typeface="Calibri"/>
                <a:cs typeface="Calibri"/>
              </a:rPr>
              <a:t>There are </a:t>
            </a:r>
            <a:r>
              <a:rPr sz="1350" spc="-5" dirty="0">
                <a:solidFill>
                  <a:srgbClr val="585958"/>
                </a:solidFill>
                <a:latin typeface="Calibri"/>
                <a:cs typeface="Calibri"/>
              </a:rPr>
              <a:t>2 indicators the test was</a:t>
            </a:r>
            <a:r>
              <a:rPr sz="1350" spc="25" dirty="0">
                <a:solidFill>
                  <a:srgbClr val="585958"/>
                </a:solidFill>
                <a:latin typeface="Calibri"/>
                <a:cs typeface="Calibri"/>
              </a:rPr>
              <a:t> </a:t>
            </a:r>
            <a:r>
              <a:rPr sz="1350" spc="-5" dirty="0">
                <a:solidFill>
                  <a:srgbClr val="585958"/>
                </a:solidFill>
                <a:latin typeface="Calibri"/>
                <a:cs typeface="Calibri"/>
              </a:rPr>
              <a:t>successful.</a:t>
            </a:r>
            <a:endParaRPr sz="1350">
              <a:latin typeface="Calibri"/>
              <a:cs typeface="Calibri"/>
            </a:endParaRPr>
          </a:p>
          <a:p>
            <a:pPr marL="698500" lvl="1" indent="-263525">
              <a:lnSpc>
                <a:spcPct val="100000"/>
              </a:lnSpc>
              <a:spcBef>
                <a:spcPts val="565"/>
              </a:spcBef>
              <a:buFont typeface="Courier New"/>
              <a:buChar char="o"/>
              <a:tabLst>
                <a:tab pos="697865" algn="l"/>
                <a:tab pos="699135" algn="l"/>
              </a:tabLst>
            </a:pPr>
            <a:r>
              <a:rPr sz="1350" dirty="0">
                <a:solidFill>
                  <a:srgbClr val="585958"/>
                </a:solidFill>
                <a:latin typeface="Calibri"/>
                <a:cs typeface="Calibri"/>
              </a:rPr>
              <a:t>The </a:t>
            </a:r>
            <a:r>
              <a:rPr sz="1350" spc="-5" dirty="0">
                <a:solidFill>
                  <a:srgbClr val="585958"/>
                </a:solidFill>
                <a:latin typeface="Calibri"/>
                <a:cs typeface="Calibri"/>
              </a:rPr>
              <a:t>entire </a:t>
            </a:r>
            <a:r>
              <a:rPr sz="1350" dirty="0">
                <a:solidFill>
                  <a:srgbClr val="585958"/>
                </a:solidFill>
                <a:latin typeface="Calibri"/>
                <a:cs typeface="Calibri"/>
              </a:rPr>
              <a:t>landing </a:t>
            </a:r>
            <a:r>
              <a:rPr sz="1350" spc="-5" dirty="0">
                <a:solidFill>
                  <a:srgbClr val="585958"/>
                </a:solidFill>
                <a:latin typeface="Calibri"/>
                <a:cs typeface="Calibri"/>
              </a:rPr>
              <a:t>page is displayed </a:t>
            </a:r>
            <a:r>
              <a:rPr sz="1350" dirty="0">
                <a:solidFill>
                  <a:srgbClr val="585958"/>
                </a:solidFill>
                <a:latin typeface="Calibri"/>
                <a:cs typeface="Calibri"/>
              </a:rPr>
              <a:t>properly </a:t>
            </a:r>
            <a:r>
              <a:rPr sz="1350" spc="-5" dirty="0">
                <a:solidFill>
                  <a:srgbClr val="585958"/>
                </a:solidFill>
                <a:latin typeface="Calibri"/>
                <a:cs typeface="Calibri"/>
              </a:rPr>
              <a:t>with no scroll</a:t>
            </a:r>
            <a:r>
              <a:rPr sz="1350" spc="10" dirty="0">
                <a:solidFill>
                  <a:srgbClr val="585958"/>
                </a:solidFill>
                <a:latin typeface="Calibri"/>
                <a:cs typeface="Calibri"/>
              </a:rPr>
              <a:t> </a:t>
            </a:r>
            <a:r>
              <a:rPr sz="1350" spc="-5" dirty="0">
                <a:solidFill>
                  <a:srgbClr val="585958"/>
                </a:solidFill>
                <a:latin typeface="Calibri"/>
                <a:cs typeface="Calibri"/>
              </a:rPr>
              <a:t>bars.</a:t>
            </a:r>
            <a:endParaRPr sz="1350">
              <a:latin typeface="Calibri"/>
              <a:cs typeface="Calibri"/>
            </a:endParaRPr>
          </a:p>
          <a:p>
            <a:pPr marL="698500" marR="456565" lvl="1" indent="-263525">
              <a:lnSpc>
                <a:spcPct val="111100"/>
              </a:lnSpc>
              <a:spcBef>
                <a:spcPts val="409"/>
              </a:spcBef>
              <a:buFont typeface="Courier New"/>
              <a:buChar char="o"/>
              <a:tabLst>
                <a:tab pos="697865" algn="l"/>
                <a:tab pos="699135" algn="l"/>
              </a:tabLst>
            </a:pPr>
            <a:r>
              <a:rPr sz="1350" dirty="0">
                <a:solidFill>
                  <a:srgbClr val="585958"/>
                </a:solidFill>
                <a:latin typeface="Calibri"/>
                <a:cs typeface="Calibri"/>
              </a:rPr>
              <a:t>The alert </a:t>
            </a:r>
            <a:r>
              <a:rPr sz="1350" spc="-5" dirty="0">
                <a:solidFill>
                  <a:srgbClr val="585958"/>
                </a:solidFill>
                <a:latin typeface="Calibri"/>
                <a:cs typeface="Calibri"/>
              </a:rPr>
              <a:t>email </a:t>
            </a:r>
            <a:r>
              <a:rPr sz="1350" dirty="0">
                <a:solidFill>
                  <a:srgbClr val="585958"/>
                </a:solidFill>
                <a:latin typeface="Calibri"/>
                <a:cs typeface="Calibri"/>
              </a:rPr>
              <a:t>arrives </a:t>
            </a:r>
            <a:r>
              <a:rPr sz="1350" spc="-5" dirty="0">
                <a:solidFill>
                  <a:srgbClr val="585958"/>
                </a:solidFill>
                <a:latin typeface="Calibri"/>
                <a:cs typeface="Calibri"/>
              </a:rPr>
              <a:t>in your designated email box shortly after you’ve  downloaded the asset.</a:t>
            </a:r>
            <a:endParaRPr sz="135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0157362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B46E5939-5441-4A83-B9B4-A374187061A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84149" y="194564"/>
            <a:ext cx="29870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E1241B"/>
                </a:solidFill>
              </a:rPr>
              <a:t>Webmaster</a:t>
            </a:r>
            <a:r>
              <a:rPr sz="2400" spc="-125" dirty="0">
                <a:solidFill>
                  <a:srgbClr val="E1241B"/>
                </a:solidFill>
              </a:rPr>
              <a:t> </a:t>
            </a:r>
            <a:r>
              <a:rPr sz="2400" spc="-10" dirty="0">
                <a:solidFill>
                  <a:srgbClr val="E1241B"/>
                </a:solidFill>
              </a:rPr>
              <a:t>Instructions</a:t>
            </a:r>
            <a:endParaRPr sz="2400" dirty="0"/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AAEA1302-FF7D-4131-921F-FB0B404CE050}"/>
              </a:ext>
            </a:extLst>
          </p:cNvPr>
          <p:cNvSpPr txBox="1"/>
          <p:nvPr/>
        </p:nvSpPr>
        <p:spPr>
          <a:xfrm>
            <a:off x="278074" y="1009038"/>
            <a:ext cx="6407785" cy="3759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2384">
              <a:lnSpc>
                <a:spcPct val="111100"/>
              </a:lnSpc>
              <a:spcBef>
                <a:spcPts val="100"/>
              </a:spcBef>
            </a:pPr>
            <a:r>
              <a:rPr sz="1350" dirty="0">
                <a:solidFill>
                  <a:srgbClr val="585958"/>
                </a:solidFill>
                <a:latin typeface="Calibri"/>
                <a:cs typeface="Calibri"/>
              </a:rPr>
              <a:t>The </a:t>
            </a:r>
            <a:r>
              <a:rPr sz="1350" spc="-5" dirty="0">
                <a:solidFill>
                  <a:srgbClr val="585958"/>
                </a:solidFill>
                <a:latin typeface="Calibri"/>
                <a:cs typeface="Calibri"/>
              </a:rPr>
              <a:t>HTML code for the iframes is located </a:t>
            </a:r>
            <a:r>
              <a:rPr sz="1350" dirty="0">
                <a:solidFill>
                  <a:srgbClr val="585958"/>
                </a:solidFill>
                <a:latin typeface="Calibri"/>
                <a:cs typeface="Calibri"/>
              </a:rPr>
              <a:t>at </a:t>
            </a:r>
            <a:r>
              <a:rPr sz="1350" spc="-5" dirty="0">
                <a:solidFill>
                  <a:srgbClr val="585958"/>
                </a:solidFill>
                <a:latin typeface="Calibri"/>
                <a:cs typeface="Calibri"/>
              </a:rPr>
              <a:t>the bottom of this </a:t>
            </a:r>
            <a:r>
              <a:rPr sz="1350" dirty="0">
                <a:solidFill>
                  <a:srgbClr val="585958"/>
                </a:solidFill>
                <a:latin typeface="Calibri"/>
                <a:cs typeface="Calibri"/>
              </a:rPr>
              <a:t>page. The </a:t>
            </a:r>
            <a:r>
              <a:rPr sz="1350" spc="-5" dirty="0">
                <a:solidFill>
                  <a:srgbClr val="585958"/>
                </a:solidFill>
                <a:latin typeface="Calibri"/>
                <a:cs typeface="Calibri"/>
              </a:rPr>
              <a:t>items displayed in  </a:t>
            </a:r>
            <a:r>
              <a:rPr sz="1350" dirty="0">
                <a:solidFill>
                  <a:srgbClr val="585958"/>
                </a:solidFill>
                <a:latin typeface="Calibri"/>
                <a:cs typeface="Calibri"/>
              </a:rPr>
              <a:t>red </a:t>
            </a:r>
            <a:r>
              <a:rPr sz="1350" spc="-5" dirty="0">
                <a:solidFill>
                  <a:srgbClr val="585958"/>
                </a:solidFill>
                <a:latin typeface="Calibri"/>
                <a:cs typeface="Calibri"/>
              </a:rPr>
              <a:t>will </a:t>
            </a:r>
            <a:r>
              <a:rPr sz="1350" dirty="0">
                <a:solidFill>
                  <a:srgbClr val="585958"/>
                </a:solidFill>
                <a:latin typeface="Calibri"/>
                <a:cs typeface="Calibri"/>
              </a:rPr>
              <a:t>need </a:t>
            </a:r>
            <a:r>
              <a:rPr sz="1350" spc="-10" dirty="0">
                <a:solidFill>
                  <a:srgbClr val="585958"/>
                </a:solidFill>
                <a:latin typeface="Calibri"/>
                <a:cs typeface="Calibri"/>
              </a:rPr>
              <a:t>to </a:t>
            </a:r>
            <a:r>
              <a:rPr sz="1350" spc="-5" dirty="0">
                <a:solidFill>
                  <a:srgbClr val="585958"/>
                </a:solidFill>
                <a:latin typeface="Calibri"/>
                <a:cs typeface="Calibri"/>
              </a:rPr>
              <a:t>be edited:</a:t>
            </a:r>
            <a:endParaRPr sz="1350" dirty="0">
              <a:latin typeface="Calibri"/>
              <a:cs typeface="Calibri"/>
            </a:endParaRPr>
          </a:p>
          <a:p>
            <a:pPr marL="212725" indent="-200025">
              <a:lnSpc>
                <a:spcPct val="100000"/>
              </a:lnSpc>
              <a:spcBef>
                <a:spcPts val="1185"/>
              </a:spcBef>
              <a:buClr>
                <a:srgbClr val="E1241B"/>
              </a:buClr>
              <a:buChar char="●"/>
              <a:tabLst>
                <a:tab pos="213360" algn="l"/>
              </a:tabLst>
            </a:pPr>
            <a:r>
              <a:rPr sz="1350" dirty="0">
                <a:solidFill>
                  <a:srgbClr val="585958"/>
                </a:solidFill>
                <a:latin typeface="Calibri"/>
                <a:cs typeface="Calibri"/>
              </a:rPr>
              <a:t>SIZE</a:t>
            </a:r>
            <a:endParaRPr sz="1350" dirty="0">
              <a:latin typeface="Calibri"/>
              <a:cs typeface="Calibri"/>
            </a:endParaRPr>
          </a:p>
          <a:p>
            <a:pPr marL="698500" marR="83185" lvl="1" indent="-263525" algn="just">
              <a:lnSpc>
                <a:spcPct val="111100"/>
              </a:lnSpc>
              <a:spcBef>
                <a:spcPts val="385"/>
              </a:spcBef>
              <a:buFont typeface="Courier New"/>
              <a:buChar char="o"/>
              <a:tabLst>
                <a:tab pos="699135" algn="l"/>
              </a:tabLst>
            </a:pPr>
            <a:r>
              <a:rPr sz="1350" dirty="0">
                <a:solidFill>
                  <a:srgbClr val="585958"/>
                </a:solidFill>
                <a:latin typeface="Calibri"/>
                <a:cs typeface="Calibri"/>
              </a:rPr>
              <a:t>The </a:t>
            </a:r>
            <a:r>
              <a:rPr sz="1350" spc="-5" dirty="0">
                <a:solidFill>
                  <a:srgbClr val="585958"/>
                </a:solidFill>
                <a:latin typeface="Calibri"/>
                <a:cs typeface="Calibri"/>
              </a:rPr>
              <a:t>iframe will display </a:t>
            </a:r>
            <a:r>
              <a:rPr sz="1350" dirty="0">
                <a:solidFill>
                  <a:srgbClr val="585958"/>
                </a:solidFill>
                <a:latin typeface="Calibri"/>
                <a:cs typeface="Calibri"/>
              </a:rPr>
              <a:t>properly </a:t>
            </a:r>
            <a:r>
              <a:rPr sz="1350" spc="-5" dirty="0">
                <a:solidFill>
                  <a:srgbClr val="585958"/>
                </a:solidFill>
                <a:latin typeface="Calibri"/>
                <a:cs typeface="Calibri"/>
              </a:rPr>
              <a:t>without scrollbars when the width is set </a:t>
            </a:r>
            <a:r>
              <a:rPr sz="1350" spc="-10" dirty="0">
                <a:solidFill>
                  <a:srgbClr val="585958"/>
                </a:solidFill>
                <a:latin typeface="Calibri"/>
                <a:cs typeface="Calibri"/>
              </a:rPr>
              <a:t>to </a:t>
            </a:r>
            <a:r>
              <a:rPr sz="1350" dirty="0">
                <a:solidFill>
                  <a:srgbClr val="585958"/>
                </a:solidFill>
                <a:latin typeface="Calibri"/>
                <a:cs typeface="Calibri"/>
              </a:rPr>
              <a:t>1200  and </a:t>
            </a:r>
            <a:r>
              <a:rPr sz="1350" spc="-5" dirty="0">
                <a:solidFill>
                  <a:srgbClr val="585958"/>
                </a:solidFill>
                <a:latin typeface="Calibri"/>
                <a:cs typeface="Calibri"/>
              </a:rPr>
              <a:t>the </a:t>
            </a:r>
            <a:r>
              <a:rPr sz="1350" dirty="0">
                <a:solidFill>
                  <a:srgbClr val="585958"/>
                </a:solidFill>
                <a:latin typeface="Calibri"/>
                <a:cs typeface="Calibri"/>
              </a:rPr>
              <a:t>height </a:t>
            </a:r>
            <a:r>
              <a:rPr sz="1350" spc="-5" dirty="0">
                <a:solidFill>
                  <a:srgbClr val="585958"/>
                </a:solidFill>
                <a:latin typeface="Calibri"/>
                <a:cs typeface="Calibri"/>
              </a:rPr>
              <a:t>is set </a:t>
            </a:r>
            <a:r>
              <a:rPr sz="1350" spc="-10" dirty="0">
                <a:solidFill>
                  <a:srgbClr val="585958"/>
                </a:solidFill>
                <a:latin typeface="Calibri"/>
                <a:cs typeface="Calibri"/>
              </a:rPr>
              <a:t>to </a:t>
            </a:r>
            <a:r>
              <a:rPr sz="1350" dirty="0">
                <a:solidFill>
                  <a:srgbClr val="585958"/>
                </a:solidFill>
                <a:latin typeface="Calibri"/>
                <a:cs typeface="Calibri"/>
              </a:rPr>
              <a:t>1750. The </a:t>
            </a:r>
            <a:r>
              <a:rPr sz="1350" spc="-5" dirty="0">
                <a:solidFill>
                  <a:srgbClr val="585958"/>
                </a:solidFill>
                <a:latin typeface="Calibri"/>
                <a:cs typeface="Calibri"/>
              </a:rPr>
              <a:t>form is responsive </a:t>
            </a:r>
            <a:r>
              <a:rPr sz="1350" spc="-10" dirty="0">
                <a:solidFill>
                  <a:srgbClr val="585958"/>
                </a:solidFill>
                <a:latin typeface="Calibri"/>
                <a:cs typeface="Calibri"/>
              </a:rPr>
              <a:t>so </a:t>
            </a:r>
            <a:r>
              <a:rPr sz="1350" spc="-5" dirty="0">
                <a:solidFill>
                  <a:srgbClr val="585958"/>
                </a:solidFill>
                <a:latin typeface="Calibri"/>
                <a:cs typeface="Calibri"/>
              </a:rPr>
              <a:t>you </a:t>
            </a:r>
            <a:r>
              <a:rPr sz="1350" dirty="0">
                <a:solidFill>
                  <a:srgbClr val="585958"/>
                </a:solidFill>
                <a:latin typeface="Calibri"/>
                <a:cs typeface="Calibri"/>
              </a:rPr>
              <a:t>can </a:t>
            </a:r>
            <a:r>
              <a:rPr sz="1350" spc="-5" dirty="0">
                <a:solidFill>
                  <a:srgbClr val="585958"/>
                </a:solidFill>
                <a:latin typeface="Calibri"/>
                <a:cs typeface="Calibri"/>
              </a:rPr>
              <a:t>set the iframe </a:t>
            </a:r>
            <a:r>
              <a:rPr sz="1350" spc="-10" dirty="0">
                <a:solidFill>
                  <a:srgbClr val="585958"/>
                </a:solidFill>
                <a:latin typeface="Calibri"/>
                <a:cs typeface="Calibri"/>
              </a:rPr>
              <a:t>to  </a:t>
            </a:r>
            <a:r>
              <a:rPr sz="1350" spc="-5" dirty="0">
                <a:solidFill>
                  <a:srgbClr val="585958"/>
                </a:solidFill>
                <a:latin typeface="Calibri"/>
                <a:cs typeface="Calibri"/>
              </a:rPr>
              <a:t>a </a:t>
            </a:r>
            <a:r>
              <a:rPr sz="1350" dirty="0">
                <a:solidFill>
                  <a:srgbClr val="585958"/>
                </a:solidFill>
                <a:latin typeface="Calibri"/>
                <a:cs typeface="Calibri"/>
              </a:rPr>
              <a:t>narrower </a:t>
            </a:r>
            <a:r>
              <a:rPr sz="1350" spc="-5" dirty="0">
                <a:solidFill>
                  <a:srgbClr val="585958"/>
                </a:solidFill>
                <a:latin typeface="Calibri"/>
                <a:cs typeface="Calibri"/>
              </a:rPr>
              <a:t>width if</a:t>
            </a:r>
            <a:r>
              <a:rPr sz="1350" dirty="0">
                <a:solidFill>
                  <a:srgbClr val="585958"/>
                </a:solidFill>
                <a:latin typeface="Calibri"/>
                <a:cs typeface="Calibri"/>
              </a:rPr>
              <a:t> </a:t>
            </a:r>
            <a:r>
              <a:rPr sz="1350" spc="-5" dirty="0">
                <a:solidFill>
                  <a:srgbClr val="585958"/>
                </a:solidFill>
                <a:latin typeface="Calibri"/>
                <a:cs typeface="Calibri"/>
              </a:rPr>
              <a:t>necessary.</a:t>
            </a:r>
            <a:endParaRPr sz="1350" dirty="0">
              <a:latin typeface="Calibri"/>
              <a:cs typeface="Calibri"/>
            </a:endParaRPr>
          </a:p>
          <a:p>
            <a:pPr marL="698500" marR="490855" lvl="1" indent="-263525">
              <a:lnSpc>
                <a:spcPct val="111100"/>
              </a:lnSpc>
              <a:spcBef>
                <a:spcPts val="409"/>
              </a:spcBef>
              <a:buFont typeface="Courier New"/>
              <a:buChar char="o"/>
              <a:tabLst>
                <a:tab pos="697865" algn="l"/>
                <a:tab pos="699135" algn="l"/>
              </a:tabLst>
            </a:pPr>
            <a:r>
              <a:rPr sz="1350" spc="-10" dirty="0">
                <a:solidFill>
                  <a:srgbClr val="585958"/>
                </a:solidFill>
                <a:latin typeface="Calibri"/>
                <a:cs typeface="Calibri"/>
              </a:rPr>
              <a:t>At </a:t>
            </a:r>
            <a:r>
              <a:rPr sz="1350" dirty="0">
                <a:solidFill>
                  <a:srgbClr val="585958"/>
                </a:solidFill>
                <a:latin typeface="Calibri"/>
                <a:cs typeface="Calibri"/>
              </a:rPr>
              <a:t>narrower </a:t>
            </a:r>
            <a:r>
              <a:rPr sz="1350" spc="-5" dirty="0">
                <a:solidFill>
                  <a:srgbClr val="585958"/>
                </a:solidFill>
                <a:latin typeface="Calibri"/>
                <a:cs typeface="Calibri"/>
              </a:rPr>
              <a:t>widths the </a:t>
            </a:r>
            <a:r>
              <a:rPr sz="1350" dirty="0">
                <a:solidFill>
                  <a:srgbClr val="585958"/>
                </a:solidFill>
                <a:latin typeface="Calibri"/>
                <a:cs typeface="Calibri"/>
              </a:rPr>
              <a:t>height </a:t>
            </a:r>
            <a:r>
              <a:rPr sz="1350" spc="-5" dirty="0">
                <a:solidFill>
                  <a:srgbClr val="585958"/>
                </a:solidFill>
                <a:latin typeface="Calibri"/>
                <a:cs typeface="Calibri"/>
              </a:rPr>
              <a:t>may </a:t>
            </a:r>
            <a:r>
              <a:rPr sz="1350" dirty="0">
                <a:solidFill>
                  <a:srgbClr val="585958"/>
                </a:solidFill>
                <a:latin typeface="Calibri"/>
                <a:cs typeface="Calibri"/>
              </a:rPr>
              <a:t>need </a:t>
            </a:r>
            <a:r>
              <a:rPr sz="1350" spc="-10" dirty="0">
                <a:solidFill>
                  <a:srgbClr val="585958"/>
                </a:solidFill>
                <a:latin typeface="Calibri"/>
                <a:cs typeface="Calibri"/>
              </a:rPr>
              <a:t>to </a:t>
            </a:r>
            <a:r>
              <a:rPr sz="1350" spc="-5" dirty="0">
                <a:solidFill>
                  <a:srgbClr val="585958"/>
                </a:solidFill>
                <a:latin typeface="Calibri"/>
                <a:cs typeface="Calibri"/>
              </a:rPr>
              <a:t>be </a:t>
            </a:r>
            <a:r>
              <a:rPr sz="1350" dirty="0">
                <a:solidFill>
                  <a:srgbClr val="585958"/>
                </a:solidFill>
                <a:latin typeface="Calibri"/>
                <a:cs typeface="Calibri"/>
              </a:rPr>
              <a:t>changed </a:t>
            </a:r>
            <a:r>
              <a:rPr sz="1350" spc="-10" dirty="0">
                <a:solidFill>
                  <a:srgbClr val="585958"/>
                </a:solidFill>
                <a:latin typeface="Calibri"/>
                <a:cs typeface="Calibri"/>
              </a:rPr>
              <a:t>to </a:t>
            </a:r>
            <a:r>
              <a:rPr sz="1350" dirty="0">
                <a:solidFill>
                  <a:srgbClr val="585958"/>
                </a:solidFill>
                <a:latin typeface="Calibri"/>
                <a:cs typeface="Calibri"/>
              </a:rPr>
              <a:t>2300 </a:t>
            </a:r>
            <a:r>
              <a:rPr sz="1350" spc="-10" dirty="0">
                <a:solidFill>
                  <a:srgbClr val="585958"/>
                </a:solidFill>
                <a:latin typeface="Calibri"/>
                <a:cs typeface="Calibri"/>
              </a:rPr>
              <a:t>to </a:t>
            </a:r>
            <a:r>
              <a:rPr sz="1350" dirty="0">
                <a:solidFill>
                  <a:srgbClr val="585958"/>
                </a:solidFill>
                <a:latin typeface="Calibri"/>
                <a:cs typeface="Calibri"/>
              </a:rPr>
              <a:t>prevent  </a:t>
            </a:r>
            <a:r>
              <a:rPr sz="1350" spc="-5" dirty="0">
                <a:solidFill>
                  <a:srgbClr val="585958"/>
                </a:solidFill>
                <a:latin typeface="Calibri"/>
                <a:cs typeface="Calibri"/>
              </a:rPr>
              <a:t>scrollbars from</a:t>
            </a:r>
            <a:r>
              <a:rPr sz="1350" spc="-15" dirty="0">
                <a:solidFill>
                  <a:srgbClr val="585958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585958"/>
                </a:solidFill>
                <a:latin typeface="Calibri"/>
                <a:cs typeface="Calibri"/>
              </a:rPr>
              <a:t>reappearing.</a:t>
            </a:r>
            <a:endParaRPr sz="1350" dirty="0">
              <a:latin typeface="Calibri"/>
              <a:cs typeface="Calibri"/>
            </a:endParaRPr>
          </a:p>
          <a:p>
            <a:pPr marL="212725" indent="-200025">
              <a:lnSpc>
                <a:spcPct val="100000"/>
              </a:lnSpc>
              <a:spcBef>
                <a:spcPts val="1185"/>
              </a:spcBef>
              <a:buClr>
                <a:srgbClr val="E1241B"/>
              </a:buClr>
              <a:buChar char="●"/>
              <a:tabLst>
                <a:tab pos="213360" algn="l"/>
              </a:tabLst>
            </a:pPr>
            <a:r>
              <a:rPr sz="1350" spc="-5" dirty="0">
                <a:solidFill>
                  <a:srgbClr val="585958"/>
                </a:solidFill>
                <a:latin typeface="Calibri"/>
                <a:cs typeface="Calibri"/>
              </a:rPr>
              <a:t>EMAIL</a:t>
            </a:r>
            <a:r>
              <a:rPr sz="1350" spc="-15" dirty="0">
                <a:solidFill>
                  <a:srgbClr val="585958"/>
                </a:solidFill>
                <a:latin typeface="Calibri"/>
                <a:cs typeface="Calibri"/>
              </a:rPr>
              <a:t> </a:t>
            </a:r>
            <a:r>
              <a:rPr sz="1350" spc="-5" dirty="0">
                <a:solidFill>
                  <a:srgbClr val="585958"/>
                </a:solidFill>
                <a:latin typeface="Calibri"/>
                <a:cs typeface="Calibri"/>
              </a:rPr>
              <a:t>PARAM</a:t>
            </a:r>
            <a:endParaRPr sz="1350" dirty="0">
              <a:latin typeface="Calibri"/>
              <a:cs typeface="Calibri"/>
            </a:endParaRPr>
          </a:p>
          <a:p>
            <a:pPr marL="698500" lvl="1" indent="-263525">
              <a:lnSpc>
                <a:spcPct val="100000"/>
              </a:lnSpc>
              <a:spcBef>
                <a:spcPts val="565"/>
              </a:spcBef>
              <a:buFont typeface="Courier New"/>
              <a:buChar char="o"/>
              <a:tabLst>
                <a:tab pos="697865" algn="l"/>
                <a:tab pos="699135" algn="l"/>
              </a:tabLst>
            </a:pPr>
            <a:r>
              <a:rPr sz="1350" dirty="0">
                <a:solidFill>
                  <a:srgbClr val="585958"/>
                </a:solidFill>
                <a:latin typeface="Calibri"/>
                <a:cs typeface="Calibri"/>
              </a:rPr>
              <a:t>The </a:t>
            </a:r>
            <a:r>
              <a:rPr sz="1350" spc="-5" dirty="0">
                <a:solidFill>
                  <a:srgbClr val="585958"/>
                </a:solidFill>
                <a:latin typeface="Calibri"/>
                <a:cs typeface="Calibri"/>
              </a:rPr>
              <a:t>email </a:t>
            </a:r>
            <a:r>
              <a:rPr sz="1350" dirty="0">
                <a:solidFill>
                  <a:srgbClr val="585958"/>
                </a:solidFill>
                <a:latin typeface="Calibri"/>
                <a:cs typeface="Calibri"/>
              </a:rPr>
              <a:t>address </a:t>
            </a:r>
            <a:r>
              <a:rPr sz="1350" spc="-5" dirty="0">
                <a:solidFill>
                  <a:srgbClr val="585958"/>
                </a:solidFill>
                <a:latin typeface="Calibri"/>
                <a:cs typeface="Calibri"/>
              </a:rPr>
              <a:t>should be updated </a:t>
            </a:r>
            <a:r>
              <a:rPr sz="1350" spc="-10" dirty="0">
                <a:solidFill>
                  <a:srgbClr val="585958"/>
                </a:solidFill>
                <a:latin typeface="Calibri"/>
                <a:cs typeface="Calibri"/>
              </a:rPr>
              <a:t>to </a:t>
            </a:r>
            <a:r>
              <a:rPr sz="1350" spc="-5" dirty="0">
                <a:solidFill>
                  <a:srgbClr val="585958"/>
                </a:solidFill>
                <a:latin typeface="Calibri"/>
                <a:cs typeface="Calibri"/>
              </a:rPr>
              <a:t>the </a:t>
            </a:r>
            <a:r>
              <a:rPr sz="1350" dirty="0">
                <a:solidFill>
                  <a:srgbClr val="585958"/>
                </a:solidFill>
                <a:latin typeface="Calibri"/>
                <a:cs typeface="Calibri"/>
              </a:rPr>
              <a:t>address provided </a:t>
            </a:r>
            <a:r>
              <a:rPr sz="1350" spc="-5" dirty="0">
                <a:solidFill>
                  <a:srgbClr val="585958"/>
                </a:solidFill>
                <a:latin typeface="Calibri"/>
                <a:cs typeface="Calibri"/>
              </a:rPr>
              <a:t>by your sales</a:t>
            </a:r>
            <a:r>
              <a:rPr sz="1350" spc="60" dirty="0">
                <a:solidFill>
                  <a:srgbClr val="585958"/>
                </a:solidFill>
                <a:latin typeface="Calibri"/>
                <a:cs typeface="Calibri"/>
              </a:rPr>
              <a:t> </a:t>
            </a:r>
            <a:r>
              <a:rPr sz="1350" spc="-5" dirty="0">
                <a:solidFill>
                  <a:srgbClr val="585958"/>
                </a:solidFill>
                <a:latin typeface="Calibri"/>
                <a:cs typeface="Calibri"/>
              </a:rPr>
              <a:t>team.</a:t>
            </a:r>
            <a:endParaRPr sz="1350" dirty="0">
              <a:latin typeface="Calibri"/>
              <a:cs typeface="Calibri"/>
            </a:endParaRPr>
          </a:p>
          <a:p>
            <a:pPr marL="212725" marR="165735" indent="-200025">
              <a:lnSpc>
                <a:spcPct val="111100"/>
              </a:lnSpc>
              <a:spcBef>
                <a:spcPts val="1010"/>
              </a:spcBef>
              <a:buClr>
                <a:srgbClr val="E1241B"/>
              </a:buClr>
              <a:buChar char="●"/>
              <a:tabLst>
                <a:tab pos="213360" algn="l"/>
              </a:tabLst>
            </a:pPr>
            <a:r>
              <a:rPr sz="1350" spc="-5" dirty="0">
                <a:solidFill>
                  <a:srgbClr val="585958"/>
                </a:solidFill>
                <a:latin typeface="Calibri"/>
                <a:cs typeface="Calibri"/>
              </a:rPr>
              <a:t>Important Note: </a:t>
            </a:r>
            <a:r>
              <a:rPr sz="1350" dirty="0">
                <a:solidFill>
                  <a:srgbClr val="585958"/>
                </a:solidFill>
                <a:latin typeface="Calibri"/>
                <a:cs typeface="Calibri"/>
              </a:rPr>
              <a:t>The </a:t>
            </a:r>
            <a:r>
              <a:rPr sz="1350" spc="-5" dirty="0">
                <a:solidFill>
                  <a:srgbClr val="585958"/>
                </a:solidFill>
                <a:latin typeface="Calibri"/>
                <a:cs typeface="Calibri"/>
              </a:rPr>
              <a:t>email </a:t>
            </a:r>
            <a:r>
              <a:rPr sz="1350" dirty="0">
                <a:solidFill>
                  <a:srgbClr val="585958"/>
                </a:solidFill>
                <a:latin typeface="Calibri"/>
                <a:cs typeface="Calibri"/>
              </a:rPr>
              <a:t>address </a:t>
            </a:r>
            <a:r>
              <a:rPr sz="1350" spc="-5" dirty="0">
                <a:solidFill>
                  <a:srgbClr val="585958"/>
                </a:solidFill>
                <a:latin typeface="Calibri"/>
                <a:cs typeface="Calibri"/>
              </a:rPr>
              <a:t>must be formatted as plain </a:t>
            </a:r>
            <a:r>
              <a:rPr sz="1350" dirty="0">
                <a:solidFill>
                  <a:srgbClr val="585958"/>
                </a:solidFill>
                <a:latin typeface="Calibri"/>
                <a:cs typeface="Calibri"/>
              </a:rPr>
              <a:t>text  </a:t>
            </a:r>
            <a:r>
              <a:rPr sz="1350" spc="-5" dirty="0">
                <a:solidFill>
                  <a:srgbClr val="585958"/>
                </a:solidFill>
                <a:latin typeface="Calibri"/>
                <a:cs typeface="Calibri"/>
              </a:rPr>
              <a:t>(</a:t>
            </a:r>
            <a:r>
              <a:rPr sz="1350" spc="-5" dirty="0">
                <a:solidFill>
                  <a:srgbClr val="FF0000"/>
                </a:solidFill>
                <a:latin typeface="Calibri"/>
                <a:cs typeface="Calibri"/>
              </a:rPr>
              <a:t>yourmailbox@mailserverdomain.com</a:t>
            </a:r>
            <a:r>
              <a:rPr sz="1350" spc="-5" dirty="0">
                <a:solidFill>
                  <a:srgbClr val="585958"/>
                </a:solidFill>
                <a:latin typeface="Calibri"/>
                <a:cs typeface="Calibri"/>
              </a:rPr>
              <a:t>). </a:t>
            </a:r>
            <a:r>
              <a:rPr sz="1350" dirty="0">
                <a:solidFill>
                  <a:srgbClr val="585958"/>
                </a:solidFill>
                <a:latin typeface="Calibri"/>
                <a:cs typeface="Calibri"/>
              </a:rPr>
              <a:t>The </a:t>
            </a:r>
            <a:r>
              <a:rPr sz="1350" spc="-5" dirty="0">
                <a:solidFill>
                  <a:srgbClr val="585958"/>
                </a:solidFill>
                <a:latin typeface="Calibri"/>
                <a:cs typeface="Calibri"/>
              </a:rPr>
              <a:t>email </a:t>
            </a:r>
            <a:r>
              <a:rPr sz="1350" dirty="0">
                <a:solidFill>
                  <a:srgbClr val="585958"/>
                </a:solidFill>
                <a:latin typeface="Calibri"/>
                <a:cs typeface="Calibri"/>
              </a:rPr>
              <a:t>server cannot </a:t>
            </a:r>
            <a:r>
              <a:rPr sz="1350" spc="-5" dirty="0">
                <a:solidFill>
                  <a:srgbClr val="585958"/>
                </a:solidFill>
                <a:latin typeface="Calibri"/>
                <a:cs typeface="Calibri"/>
              </a:rPr>
              <a:t>send notices </a:t>
            </a:r>
            <a:r>
              <a:rPr sz="1350" spc="-10" dirty="0">
                <a:solidFill>
                  <a:srgbClr val="585958"/>
                </a:solidFill>
                <a:latin typeface="Calibri"/>
                <a:cs typeface="Calibri"/>
              </a:rPr>
              <a:t>to </a:t>
            </a:r>
            <a:r>
              <a:rPr sz="1350" spc="-5" dirty="0">
                <a:solidFill>
                  <a:srgbClr val="585958"/>
                </a:solidFill>
                <a:latin typeface="Calibri"/>
                <a:cs typeface="Calibri"/>
              </a:rPr>
              <a:t>email  </a:t>
            </a:r>
            <a:r>
              <a:rPr sz="1350" dirty="0">
                <a:solidFill>
                  <a:srgbClr val="585958"/>
                </a:solidFill>
                <a:latin typeface="Calibri"/>
                <a:cs typeface="Calibri"/>
              </a:rPr>
              <a:t>addresses </a:t>
            </a:r>
            <a:r>
              <a:rPr sz="1350" spc="-5" dirty="0">
                <a:solidFill>
                  <a:srgbClr val="585958"/>
                </a:solidFill>
                <a:latin typeface="Calibri"/>
                <a:cs typeface="Calibri"/>
              </a:rPr>
              <a:t>that have </a:t>
            </a:r>
            <a:r>
              <a:rPr sz="1350" dirty="0">
                <a:solidFill>
                  <a:srgbClr val="585958"/>
                </a:solidFill>
                <a:latin typeface="Calibri"/>
                <a:cs typeface="Calibri"/>
              </a:rPr>
              <a:t>been encoded. </a:t>
            </a:r>
            <a:r>
              <a:rPr sz="1350" spc="-5" dirty="0">
                <a:solidFill>
                  <a:srgbClr val="585958"/>
                </a:solidFill>
                <a:latin typeface="Calibri"/>
                <a:cs typeface="Calibri"/>
              </a:rPr>
              <a:t>Please </a:t>
            </a:r>
            <a:r>
              <a:rPr sz="1350" dirty="0">
                <a:solidFill>
                  <a:srgbClr val="585958"/>
                </a:solidFill>
                <a:latin typeface="Calibri"/>
                <a:cs typeface="Calibri"/>
              </a:rPr>
              <a:t>conduct several </a:t>
            </a:r>
            <a:r>
              <a:rPr sz="1350" spc="-5" dirty="0">
                <a:solidFill>
                  <a:srgbClr val="585958"/>
                </a:solidFill>
                <a:latin typeface="Calibri"/>
                <a:cs typeface="Calibri"/>
              </a:rPr>
              <a:t>tests </a:t>
            </a:r>
            <a:r>
              <a:rPr sz="1350" spc="-10" dirty="0">
                <a:solidFill>
                  <a:srgbClr val="585958"/>
                </a:solidFill>
                <a:latin typeface="Calibri"/>
                <a:cs typeface="Calibri"/>
              </a:rPr>
              <a:t>to </a:t>
            </a:r>
            <a:r>
              <a:rPr sz="1350" spc="-5" dirty="0">
                <a:solidFill>
                  <a:srgbClr val="585958"/>
                </a:solidFill>
                <a:latin typeface="Calibri"/>
                <a:cs typeface="Calibri"/>
              </a:rPr>
              <a:t>ensure you </a:t>
            </a:r>
            <a:r>
              <a:rPr sz="1350" dirty="0">
                <a:solidFill>
                  <a:srgbClr val="585958"/>
                </a:solidFill>
                <a:latin typeface="Calibri"/>
                <a:cs typeface="Calibri"/>
              </a:rPr>
              <a:t>are  </a:t>
            </a:r>
            <a:r>
              <a:rPr sz="1350" spc="-5" dirty="0">
                <a:solidFill>
                  <a:srgbClr val="585958"/>
                </a:solidFill>
                <a:latin typeface="Calibri"/>
                <a:cs typeface="Calibri"/>
              </a:rPr>
              <a:t>successfully </a:t>
            </a:r>
            <a:r>
              <a:rPr sz="1350" dirty="0">
                <a:solidFill>
                  <a:srgbClr val="585958"/>
                </a:solidFill>
                <a:latin typeface="Calibri"/>
                <a:cs typeface="Calibri"/>
              </a:rPr>
              <a:t>receiving </a:t>
            </a:r>
            <a:r>
              <a:rPr sz="1350" spc="-5" dirty="0">
                <a:solidFill>
                  <a:srgbClr val="585958"/>
                </a:solidFill>
                <a:latin typeface="Calibri"/>
                <a:cs typeface="Calibri"/>
              </a:rPr>
              <a:t>the notification emails </a:t>
            </a:r>
            <a:r>
              <a:rPr sz="1350" dirty="0">
                <a:solidFill>
                  <a:srgbClr val="585958"/>
                </a:solidFill>
                <a:latin typeface="Calibri"/>
                <a:cs typeface="Calibri"/>
              </a:rPr>
              <a:t>each </a:t>
            </a:r>
            <a:r>
              <a:rPr sz="1350" spc="-5" dirty="0">
                <a:solidFill>
                  <a:srgbClr val="585958"/>
                </a:solidFill>
                <a:latin typeface="Calibri"/>
                <a:cs typeface="Calibri"/>
              </a:rPr>
              <a:t>time the web form is</a:t>
            </a:r>
            <a:r>
              <a:rPr sz="1350" spc="70" dirty="0">
                <a:solidFill>
                  <a:srgbClr val="585958"/>
                </a:solidFill>
                <a:latin typeface="Calibri"/>
                <a:cs typeface="Calibri"/>
              </a:rPr>
              <a:t> </a:t>
            </a:r>
            <a:r>
              <a:rPr sz="1350" spc="-5" dirty="0">
                <a:solidFill>
                  <a:srgbClr val="585958"/>
                </a:solidFill>
                <a:latin typeface="Calibri"/>
                <a:cs typeface="Calibri"/>
              </a:rPr>
              <a:t>completed.</a:t>
            </a:r>
            <a:endParaRPr sz="135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9017077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ADE6DEDB-26FE-45A4-94B1-F69FC18A7D28}"/>
              </a:ext>
            </a:extLst>
          </p:cNvPr>
          <p:cNvSpPr txBox="1"/>
          <p:nvPr/>
        </p:nvSpPr>
        <p:spPr>
          <a:xfrm>
            <a:off x="284149" y="194564"/>
            <a:ext cx="356742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E1241B"/>
                </a:solidFill>
                <a:latin typeface="Calibri"/>
                <a:cs typeface="Calibri"/>
              </a:rPr>
              <a:t>iFrame </a:t>
            </a:r>
            <a:r>
              <a:rPr sz="2400" spc="-5" dirty="0">
                <a:solidFill>
                  <a:srgbClr val="E1241B"/>
                </a:solidFill>
                <a:latin typeface="Calibri"/>
                <a:cs typeface="Calibri"/>
              </a:rPr>
              <a:t>Code: Landing </a:t>
            </a:r>
            <a:r>
              <a:rPr sz="2400" spc="-10" dirty="0">
                <a:solidFill>
                  <a:srgbClr val="E1241B"/>
                </a:solidFill>
                <a:latin typeface="Calibri"/>
                <a:cs typeface="Calibri"/>
              </a:rPr>
              <a:t>Page</a:t>
            </a:r>
            <a:r>
              <a:rPr sz="2400" spc="-195" dirty="0">
                <a:solidFill>
                  <a:srgbClr val="E1241B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E1241B"/>
                </a:solidFill>
                <a:latin typeface="Calibri"/>
                <a:cs typeface="Calibri"/>
              </a:rPr>
              <a:t>1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45684C7B-796E-4FB7-85BC-9E1A8353C137}"/>
              </a:ext>
            </a:extLst>
          </p:cNvPr>
          <p:cNvSpPr txBox="1"/>
          <p:nvPr/>
        </p:nvSpPr>
        <p:spPr>
          <a:xfrm>
            <a:off x="278074" y="1032764"/>
            <a:ext cx="5543550" cy="107251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350" dirty="0">
                <a:solidFill>
                  <a:srgbClr val="585958"/>
                </a:solidFill>
                <a:latin typeface="Calibri"/>
                <a:cs typeface="Calibri"/>
              </a:rPr>
              <a:t>The </a:t>
            </a:r>
            <a:r>
              <a:rPr sz="1350" spc="-5" dirty="0">
                <a:solidFill>
                  <a:srgbClr val="585958"/>
                </a:solidFill>
                <a:latin typeface="Calibri"/>
                <a:cs typeface="Calibri"/>
              </a:rPr>
              <a:t>section displayed in </a:t>
            </a:r>
            <a:r>
              <a:rPr sz="1350" dirty="0">
                <a:solidFill>
                  <a:srgbClr val="DE0E1D"/>
                </a:solidFill>
                <a:latin typeface="Calibri"/>
                <a:cs typeface="Calibri"/>
              </a:rPr>
              <a:t>red </a:t>
            </a:r>
            <a:r>
              <a:rPr sz="1350" spc="-5" dirty="0">
                <a:solidFill>
                  <a:srgbClr val="585958"/>
                </a:solidFill>
                <a:latin typeface="Calibri"/>
                <a:cs typeface="Calibri"/>
              </a:rPr>
              <a:t>will </a:t>
            </a:r>
            <a:r>
              <a:rPr sz="1350" dirty="0">
                <a:solidFill>
                  <a:srgbClr val="585958"/>
                </a:solidFill>
                <a:latin typeface="Calibri"/>
                <a:cs typeface="Calibri"/>
              </a:rPr>
              <a:t>need </a:t>
            </a:r>
            <a:r>
              <a:rPr sz="1350" spc="-5" dirty="0">
                <a:solidFill>
                  <a:srgbClr val="585958"/>
                </a:solidFill>
                <a:latin typeface="Calibri"/>
                <a:cs typeface="Calibri"/>
              </a:rPr>
              <a:t>to be</a:t>
            </a:r>
            <a:r>
              <a:rPr sz="1350" spc="10" dirty="0">
                <a:solidFill>
                  <a:srgbClr val="585958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585958"/>
                </a:solidFill>
                <a:latin typeface="Calibri"/>
                <a:cs typeface="Calibri"/>
              </a:rPr>
              <a:t>edited.</a:t>
            </a:r>
            <a:endParaRPr sz="135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90"/>
              </a:spcBef>
            </a:pPr>
            <a:r>
              <a:rPr sz="1350" spc="-5" dirty="0">
                <a:solidFill>
                  <a:srgbClr val="585958"/>
                </a:solidFill>
                <a:latin typeface="Calibri"/>
                <a:cs typeface="Calibri"/>
              </a:rPr>
              <a:t>Landing </a:t>
            </a:r>
            <a:r>
              <a:rPr sz="1350" dirty="0">
                <a:solidFill>
                  <a:srgbClr val="585958"/>
                </a:solidFill>
                <a:latin typeface="Calibri"/>
                <a:cs typeface="Calibri"/>
              </a:rPr>
              <a:t>Page </a:t>
            </a:r>
            <a:r>
              <a:rPr sz="1350" spc="-5" dirty="0">
                <a:solidFill>
                  <a:srgbClr val="585958"/>
                </a:solidFill>
                <a:latin typeface="Calibri"/>
                <a:cs typeface="Calibri"/>
              </a:rPr>
              <a:t>1 </a:t>
            </a:r>
            <a:r>
              <a:rPr lang="en-US" sz="1350" spc="-5" dirty="0">
                <a:solidFill>
                  <a:srgbClr val="585958"/>
                </a:solidFill>
                <a:latin typeface="Calibri"/>
                <a:cs typeface="Calibri"/>
              </a:rPr>
              <a:t>–</a:t>
            </a:r>
            <a:r>
              <a:rPr sz="1350" dirty="0">
                <a:solidFill>
                  <a:srgbClr val="585958"/>
                </a:solidFill>
                <a:latin typeface="Calibri"/>
                <a:cs typeface="Calibri"/>
              </a:rPr>
              <a:t> </a:t>
            </a:r>
            <a:r>
              <a:rPr lang="en-US" sz="1350" spc="-5" dirty="0">
                <a:solidFill>
                  <a:srgbClr val="585958"/>
                </a:solidFill>
                <a:latin typeface="Calibri"/>
                <a:cs typeface="Calibri"/>
              </a:rPr>
              <a:t>X-Series Magazine</a:t>
            </a:r>
            <a:endParaRPr sz="1350" dirty="0">
              <a:latin typeface="Calibri"/>
              <a:cs typeface="Calibri"/>
            </a:endParaRPr>
          </a:p>
          <a:p>
            <a:pPr marL="12700" marR="5080" indent="-635">
              <a:lnSpc>
                <a:spcPct val="115999"/>
              </a:lnSpc>
              <a:spcBef>
                <a:spcPts val="1035"/>
              </a:spcBef>
            </a:pPr>
            <a:r>
              <a:rPr sz="1000" spc="-5" dirty="0">
                <a:solidFill>
                  <a:srgbClr val="585958"/>
                </a:solidFill>
                <a:latin typeface="Calibri"/>
                <a:cs typeface="Calibri"/>
              </a:rPr>
              <a:t>&lt;</a:t>
            </a:r>
            <a:r>
              <a:rPr sz="1000" spc="-5" dirty="0" err="1">
                <a:solidFill>
                  <a:srgbClr val="585958"/>
                </a:solidFill>
                <a:latin typeface="Calibri"/>
                <a:cs typeface="Calibri"/>
              </a:rPr>
              <a:t>iframesrc</a:t>
            </a:r>
            <a:r>
              <a:rPr sz="1000" spc="-5" dirty="0">
                <a:solidFill>
                  <a:srgbClr val="585958"/>
                </a:solidFill>
                <a:latin typeface="Calibri"/>
                <a:cs typeface="Calibri"/>
              </a:rPr>
              <a:t>="</a:t>
            </a:r>
            <a:r>
              <a:rPr sz="1000" spc="-5" dirty="0">
                <a:solidFill>
                  <a:srgbClr val="585958"/>
                </a:solidFill>
                <a:latin typeface="Calibri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https://www.8x8.com/8/</a:t>
            </a:r>
            <a:r>
              <a:rPr lang="en-US" sz="1000" spc="-5" dirty="0">
                <a:solidFill>
                  <a:srgbClr val="585958"/>
                </a:solidFill>
                <a:latin typeface="Calibri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why-8x8-</a:t>
            </a:r>
            <a:r>
              <a:rPr sz="1000" spc="-5" dirty="0">
                <a:solidFill>
                  <a:srgbClr val="585958"/>
                </a:solidFill>
                <a:latin typeface="Calibri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x-series-</a:t>
            </a:r>
            <a:r>
              <a:rPr lang="en-US" sz="1000" spc="-5" dirty="0">
                <a:solidFill>
                  <a:srgbClr val="585958"/>
                </a:solidFill>
                <a:latin typeface="Calibri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magazine</a:t>
            </a:r>
            <a:r>
              <a:rPr sz="1000" spc="-5" dirty="0">
                <a:solidFill>
                  <a:srgbClr val="585958"/>
                </a:solidFill>
                <a:latin typeface="Calibri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sz="1000" spc="-5" dirty="0">
                <a:solidFill>
                  <a:srgbClr val="FF0000"/>
                </a:solidFill>
                <a:latin typeface="Calibri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?email=name@domain.com</a:t>
            </a:r>
            <a:r>
              <a:rPr sz="1000" spc="-5" dirty="0">
                <a:solidFill>
                  <a:srgbClr val="585958"/>
                </a:solidFill>
                <a:latin typeface="Calibri"/>
                <a:cs typeface="Calibri"/>
              </a:rPr>
              <a:t>"  name="frame1" scrolling="yes" frameborder="no" align="center"width="1200" </a:t>
            </a:r>
            <a:r>
              <a:rPr sz="1000" dirty="0">
                <a:solidFill>
                  <a:srgbClr val="585958"/>
                </a:solidFill>
                <a:latin typeface="Calibri"/>
                <a:cs typeface="Calibri"/>
              </a:rPr>
              <a:t>height="1750"</a:t>
            </a:r>
            <a:r>
              <a:rPr sz="1000" spc="95" dirty="0">
                <a:solidFill>
                  <a:srgbClr val="585958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585958"/>
                </a:solidFill>
                <a:latin typeface="Calibri"/>
                <a:cs typeface="Calibri"/>
              </a:rPr>
              <a:t>&gt;&lt;/iframe&gt;</a:t>
            </a:r>
            <a:endParaRPr sz="1000" dirty="0">
              <a:latin typeface="Calibri"/>
              <a:cs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935E553-8D85-4A94-B087-2AA013A0926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7630" y="2375608"/>
            <a:ext cx="2259835" cy="2088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83472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ADE6DEDB-26FE-45A4-94B1-F69FC18A7D28}"/>
              </a:ext>
            </a:extLst>
          </p:cNvPr>
          <p:cNvSpPr txBox="1"/>
          <p:nvPr/>
        </p:nvSpPr>
        <p:spPr>
          <a:xfrm>
            <a:off x="284149" y="194564"/>
            <a:ext cx="356742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E1241B"/>
                </a:solidFill>
                <a:latin typeface="Calibri"/>
                <a:cs typeface="Calibri"/>
              </a:rPr>
              <a:t>iFrame </a:t>
            </a:r>
            <a:r>
              <a:rPr sz="2400" spc="-5" dirty="0">
                <a:solidFill>
                  <a:srgbClr val="E1241B"/>
                </a:solidFill>
                <a:latin typeface="Calibri"/>
                <a:cs typeface="Calibri"/>
              </a:rPr>
              <a:t>Code: Landing </a:t>
            </a:r>
            <a:r>
              <a:rPr sz="2400" spc="-10" dirty="0">
                <a:solidFill>
                  <a:srgbClr val="E1241B"/>
                </a:solidFill>
                <a:latin typeface="Calibri"/>
                <a:cs typeface="Calibri"/>
              </a:rPr>
              <a:t>Page</a:t>
            </a:r>
            <a:r>
              <a:rPr sz="2400" spc="-195" dirty="0">
                <a:solidFill>
                  <a:srgbClr val="E1241B"/>
                </a:solidFill>
                <a:latin typeface="Calibri"/>
                <a:cs typeface="Calibri"/>
              </a:rPr>
              <a:t> </a:t>
            </a:r>
            <a:r>
              <a:rPr lang="en-US" sz="2400" dirty="0">
                <a:solidFill>
                  <a:srgbClr val="E1241B"/>
                </a:solidFill>
                <a:latin typeface="Calibri"/>
                <a:cs typeface="Calibri"/>
              </a:rPr>
              <a:t>2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45684C7B-796E-4FB7-85BC-9E1A8353C137}"/>
              </a:ext>
            </a:extLst>
          </p:cNvPr>
          <p:cNvSpPr txBox="1"/>
          <p:nvPr/>
        </p:nvSpPr>
        <p:spPr>
          <a:xfrm>
            <a:off x="278074" y="1032764"/>
            <a:ext cx="5543550" cy="107251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350" dirty="0">
                <a:solidFill>
                  <a:srgbClr val="585958"/>
                </a:solidFill>
                <a:latin typeface="Calibri"/>
                <a:cs typeface="Calibri"/>
              </a:rPr>
              <a:t>The </a:t>
            </a:r>
            <a:r>
              <a:rPr sz="1350" spc="-5" dirty="0">
                <a:solidFill>
                  <a:srgbClr val="585958"/>
                </a:solidFill>
                <a:latin typeface="Calibri"/>
                <a:cs typeface="Calibri"/>
              </a:rPr>
              <a:t>section displayed in </a:t>
            </a:r>
            <a:r>
              <a:rPr sz="1350" dirty="0">
                <a:solidFill>
                  <a:srgbClr val="DE0E1D"/>
                </a:solidFill>
                <a:latin typeface="Calibri"/>
                <a:cs typeface="Calibri"/>
              </a:rPr>
              <a:t>red </a:t>
            </a:r>
            <a:r>
              <a:rPr sz="1350" spc="-5" dirty="0">
                <a:solidFill>
                  <a:srgbClr val="585958"/>
                </a:solidFill>
                <a:latin typeface="Calibri"/>
                <a:cs typeface="Calibri"/>
              </a:rPr>
              <a:t>will </a:t>
            </a:r>
            <a:r>
              <a:rPr sz="1350" dirty="0">
                <a:solidFill>
                  <a:srgbClr val="585958"/>
                </a:solidFill>
                <a:latin typeface="Calibri"/>
                <a:cs typeface="Calibri"/>
              </a:rPr>
              <a:t>need </a:t>
            </a:r>
            <a:r>
              <a:rPr sz="1350" spc="-5" dirty="0">
                <a:solidFill>
                  <a:srgbClr val="585958"/>
                </a:solidFill>
                <a:latin typeface="Calibri"/>
                <a:cs typeface="Calibri"/>
              </a:rPr>
              <a:t>to be</a:t>
            </a:r>
            <a:r>
              <a:rPr sz="1350" spc="10" dirty="0">
                <a:solidFill>
                  <a:srgbClr val="585958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585958"/>
                </a:solidFill>
                <a:latin typeface="Calibri"/>
                <a:cs typeface="Calibri"/>
              </a:rPr>
              <a:t>edited.</a:t>
            </a:r>
            <a:endParaRPr sz="135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90"/>
              </a:spcBef>
            </a:pPr>
            <a:r>
              <a:rPr sz="1350" spc="-5" dirty="0">
                <a:solidFill>
                  <a:srgbClr val="585958"/>
                </a:solidFill>
                <a:latin typeface="Calibri"/>
                <a:cs typeface="Calibri"/>
              </a:rPr>
              <a:t>Landing </a:t>
            </a:r>
            <a:r>
              <a:rPr sz="1350" dirty="0">
                <a:solidFill>
                  <a:srgbClr val="585958"/>
                </a:solidFill>
                <a:latin typeface="Calibri"/>
                <a:cs typeface="Calibri"/>
              </a:rPr>
              <a:t>Page </a:t>
            </a:r>
            <a:r>
              <a:rPr lang="en-US" sz="1350" spc="-5" dirty="0">
                <a:solidFill>
                  <a:srgbClr val="585958"/>
                </a:solidFill>
                <a:latin typeface="Calibri"/>
                <a:cs typeface="Calibri"/>
              </a:rPr>
              <a:t>2</a:t>
            </a:r>
            <a:r>
              <a:rPr sz="1350" spc="-5" dirty="0">
                <a:solidFill>
                  <a:srgbClr val="585958"/>
                </a:solidFill>
                <a:latin typeface="Calibri"/>
                <a:cs typeface="Calibri"/>
              </a:rPr>
              <a:t> </a:t>
            </a:r>
            <a:r>
              <a:rPr lang="en-US" sz="1350" spc="-5" dirty="0">
                <a:solidFill>
                  <a:srgbClr val="585958"/>
                </a:solidFill>
                <a:latin typeface="Calibri"/>
                <a:cs typeface="Calibri"/>
              </a:rPr>
              <a:t>–</a:t>
            </a:r>
            <a:r>
              <a:rPr sz="1350" dirty="0">
                <a:solidFill>
                  <a:srgbClr val="585958"/>
                </a:solidFill>
                <a:latin typeface="Calibri"/>
                <a:cs typeface="Calibri"/>
              </a:rPr>
              <a:t> </a:t>
            </a:r>
            <a:r>
              <a:rPr lang="en-US" sz="1350" spc="-5" dirty="0">
                <a:solidFill>
                  <a:srgbClr val="585958"/>
                </a:solidFill>
                <a:latin typeface="Calibri"/>
                <a:cs typeface="Calibri"/>
              </a:rPr>
              <a:t>X Series Solution Overview</a:t>
            </a:r>
            <a:endParaRPr sz="1350" dirty="0">
              <a:latin typeface="Calibri"/>
              <a:cs typeface="Calibri"/>
            </a:endParaRPr>
          </a:p>
          <a:p>
            <a:pPr marL="12700" marR="5080" indent="-635">
              <a:lnSpc>
                <a:spcPct val="115999"/>
              </a:lnSpc>
              <a:spcBef>
                <a:spcPts val="1035"/>
              </a:spcBef>
            </a:pPr>
            <a:r>
              <a:rPr sz="1000" spc="-5" dirty="0">
                <a:solidFill>
                  <a:srgbClr val="585958"/>
                </a:solidFill>
                <a:latin typeface="Calibri"/>
                <a:cs typeface="Calibri"/>
              </a:rPr>
              <a:t>&lt;</a:t>
            </a:r>
            <a:r>
              <a:rPr sz="1000" spc="-5" dirty="0" err="1">
                <a:solidFill>
                  <a:srgbClr val="585958"/>
                </a:solidFill>
                <a:latin typeface="Calibri"/>
                <a:cs typeface="Calibri"/>
              </a:rPr>
              <a:t>iframesrc</a:t>
            </a:r>
            <a:r>
              <a:rPr sz="1000" spc="-5" dirty="0">
                <a:solidFill>
                  <a:srgbClr val="585958"/>
                </a:solidFill>
                <a:latin typeface="Calibri"/>
                <a:cs typeface="Calibri"/>
              </a:rPr>
              <a:t>="</a:t>
            </a:r>
            <a:r>
              <a:rPr sz="1000" spc="-5" dirty="0">
                <a:solidFill>
                  <a:srgbClr val="585958"/>
                </a:solidFill>
                <a:latin typeface="Calibri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https://www.8x8.com/8/</a:t>
            </a:r>
            <a:r>
              <a:rPr lang="en-US" sz="1000" spc="-5" dirty="0">
                <a:solidFill>
                  <a:srgbClr val="585958"/>
                </a:solidFill>
                <a:latin typeface="Calibri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why-8x8</a:t>
            </a:r>
            <a:r>
              <a:rPr lang="en-US" sz="1000" spc="-5" dirty="0">
                <a:solidFill>
                  <a:srgbClr val="585958"/>
                </a:solidFill>
                <a:latin typeface="Calibri"/>
                <a:cs typeface="Calibri"/>
              </a:rPr>
              <a:t>-</a:t>
            </a:r>
            <a:r>
              <a:rPr sz="1000" spc="-5" dirty="0">
                <a:solidFill>
                  <a:srgbClr val="585958"/>
                </a:solidFill>
                <a:latin typeface="Calibri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x-series-</a:t>
            </a:r>
            <a:r>
              <a:rPr lang="en-US" sz="1000" spc="-5" dirty="0">
                <a:solidFill>
                  <a:srgbClr val="585958"/>
                </a:solidFill>
                <a:latin typeface="Calibri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solution-overview</a:t>
            </a:r>
            <a:r>
              <a:rPr sz="1000" spc="-5" dirty="0">
                <a:solidFill>
                  <a:srgbClr val="585958"/>
                </a:solidFill>
                <a:latin typeface="Calibri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sz="1000" spc="-5" dirty="0">
                <a:solidFill>
                  <a:srgbClr val="FF0000"/>
                </a:solidFill>
                <a:latin typeface="Calibri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?email=name@domain.com</a:t>
            </a:r>
            <a:r>
              <a:rPr sz="1000" spc="-5" dirty="0">
                <a:solidFill>
                  <a:srgbClr val="585958"/>
                </a:solidFill>
                <a:latin typeface="Calibri"/>
                <a:cs typeface="Calibri"/>
              </a:rPr>
              <a:t>"  name="frame1" scrolling="yes" frameborder="no" align="center"width="1200" </a:t>
            </a:r>
            <a:r>
              <a:rPr sz="1000" dirty="0">
                <a:solidFill>
                  <a:srgbClr val="585958"/>
                </a:solidFill>
                <a:latin typeface="Calibri"/>
                <a:cs typeface="Calibri"/>
              </a:rPr>
              <a:t>height="1750"</a:t>
            </a:r>
            <a:r>
              <a:rPr sz="1000" spc="95" dirty="0">
                <a:solidFill>
                  <a:srgbClr val="585958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585958"/>
                </a:solidFill>
                <a:latin typeface="Calibri"/>
                <a:cs typeface="Calibri"/>
              </a:rPr>
              <a:t>&gt;&lt;/iframe&gt;</a:t>
            </a:r>
            <a:endParaRPr sz="1000" dirty="0">
              <a:latin typeface="Calibri"/>
              <a:cs typeface="Calibri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42D54AE-70DD-4CE3-AD43-E3E84DA98A5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0282" y="2326341"/>
            <a:ext cx="2553222" cy="2359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17765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ADE6DEDB-26FE-45A4-94B1-F69FC18A7D28}"/>
              </a:ext>
            </a:extLst>
          </p:cNvPr>
          <p:cNvSpPr txBox="1"/>
          <p:nvPr/>
        </p:nvSpPr>
        <p:spPr>
          <a:xfrm>
            <a:off x="284149" y="194564"/>
            <a:ext cx="356742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E1241B"/>
                </a:solidFill>
                <a:latin typeface="Calibri"/>
                <a:cs typeface="Calibri"/>
              </a:rPr>
              <a:t>iFrame </a:t>
            </a:r>
            <a:r>
              <a:rPr sz="2400" spc="-5" dirty="0">
                <a:solidFill>
                  <a:srgbClr val="E1241B"/>
                </a:solidFill>
                <a:latin typeface="Calibri"/>
                <a:cs typeface="Calibri"/>
              </a:rPr>
              <a:t>Code: Landing </a:t>
            </a:r>
            <a:r>
              <a:rPr sz="2400" spc="-10" dirty="0">
                <a:solidFill>
                  <a:srgbClr val="E1241B"/>
                </a:solidFill>
                <a:latin typeface="Calibri"/>
                <a:cs typeface="Calibri"/>
              </a:rPr>
              <a:t>Page</a:t>
            </a:r>
            <a:r>
              <a:rPr sz="2400" spc="-195" dirty="0">
                <a:solidFill>
                  <a:srgbClr val="E1241B"/>
                </a:solidFill>
                <a:latin typeface="Calibri"/>
                <a:cs typeface="Calibri"/>
              </a:rPr>
              <a:t> </a:t>
            </a:r>
            <a:r>
              <a:rPr lang="en-US" sz="2400" dirty="0">
                <a:solidFill>
                  <a:srgbClr val="E1241B"/>
                </a:solidFill>
                <a:latin typeface="Calibri"/>
                <a:cs typeface="Calibri"/>
              </a:rPr>
              <a:t>3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45684C7B-796E-4FB7-85BC-9E1A8353C137}"/>
              </a:ext>
            </a:extLst>
          </p:cNvPr>
          <p:cNvSpPr txBox="1"/>
          <p:nvPr/>
        </p:nvSpPr>
        <p:spPr>
          <a:xfrm>
            <a:off x="278074" y="1032764"/>
            <a:ext cx="5817926" cy="1055417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350" dirty="0">
                <a:solidFill>
                  <a:srgbClr val="585958"/>
                </a:solidFill>
                <a:latin typeface="Calibri"/>
                <a:cs typeface="Calibri"/>
              </a:rPr>
              <a:t>The </a:t>
            </a:r>
            <a:r>
              <a:rPr sz="1350" spc="-5" dirty="0">
                <a:solidFill>
                  <a:srgbClr val="585958"/>
                </a:solidFill>
                <a:latin typeface="Calibri"/>
                <a:cs typeface="Calibri"/>
              </a:rPr>
              <a:t>section displayed in </a:t>
            </a:r>
            <a:r>
              <a:rPr sz="1350" dirty="0">
                <a:solidFill>
                  <a:srgbClr val="DE0E1D"/>
                </a:solidFill>
                <a:latin typeface="Calibri"/>
                <a:cs typeface="Calibri"/>
              </a:rPr>
              <a:t>red </a:t>
            </a:r>
            <a:r>
              <a:rPr sz="1350" spc="-5" dirty="0">
                <a:solidFill>
                  <a:srgbClr val="585958"/>
                </a:solidFill>
                <a:latin typeface="Calibri"/>
                <a:cs typeface="Calibri"/>
              </a:rPr>
              <a:t>will </a:t>
            </a:r>
            <a:r>
              <a:rPr sz="1350" dirty="0">
                <a:solidFill>
                  <a:srgbClr val="585958"/>
                </a:solidFill>
                <a:latin typeface="Calibri"/>
                <a:cs typeface="Calibri"/>
              </a:rPr>
              <a:t>need </a:t>
            </a:r>
            <a:r>
              <a:rPr sz="1350" spc="-5" dirty="0">
                <a:solidFill>
                  <a:srgbClr val="585958"/>
                </a:solidFill>
                <a:latin typeface="Calibri"/>
                <a:cs typeface="Calibri"/>
              </a:rPr>
              <a:t>to be</a:t>
            </a:r>
            <a:r>
              <a:rPr sz="1350" spc="10" dirty="0">
                <a:solidFill>
                  <a:srgbClr val="585958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585958"/>
                </a:solidFill>
                <a:latin typeface="Calibri"/>
                <a:cs typeface="Calibri"/>
              </a:rPr>
              <a:t>edited.</a:t>
            </a:r>
            <a:endParaRPr sz="135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90"/>
              </a:spcBef>
            </a:pPr>
            <a:r>
              <a:rPr sz="1350" spc="-5" dirty="0">
                <a:solidFill>
                  <a:srgbClr val="585958"/>
                </a:solidFill>
                <a:latin typeface="Calibri"/>
                <a:cs typeface="Calibri"/>
              </a:rPr>
              <a:t>Landing </a:t>
            </a:r>
            <a:r>
              <a:rPr sz="1350" dirty="0">
                <a:solidFill>
                  <a:srgbClr val="585958"/>
                </a:solidFill>
                <a:latin typeface="Calibri"/>
                <a:cs typeface="Calibri"/>
              </a:rPr>
              <a:t>Page </a:t>
            </a:r>
            <a:r>
              <a:rPr lang="en-US" sz="1350" spc="-5" dirty="0">
                <a:solidFill>
                  <a:srgbClr val="585958"/>
                </a:solidFill>
                <a:latin typeface="Calibri"/>
                <a:cs typeface="Calibri"/>
              </a:rPr>
              <a:t>3</a:t>
            </a:r>
            <a:r>
              <a:rPr sz="1350" spc="-5" dirty="0">
                <a:solidFill>
                  <a:srgbClr val="585958"/>
                </a:solidFill>
                <a:latin typeface="Calibri"/>
                <a:cs typeface="Calibri"/>
              </a:rPr>
              <a:t> </a:t>
            </a:r>
            <a:r>
              <a:rPr lang="en-US" sz="1350" spc="-5" dirty="0">
                <a:solidFill>
                  <a:srgbClr val="585958"/>
                </a:solidFill>
                <a:latin typeface="Calibri"/>
                <a:cs typeface="Calibri"/>
              </a:rPr>
              <a:t>–</a:t>
            </a:r>
            <a:r>
              <a:rPr sz="1350" dirty="0">
                <a:solidFill>
                  <a:srgbClr val="585958"/>
                </a:solidFill>
                <a:latin typeface="Calibri"/>
                <a:cs typeface="Calibri"/>
              </a:rPr>
              <a:t> </a:t>
            </a:r>
            <a:r>
              <a:rPr lang="en-US" sz="1350" spc="-5" dirty="0">
                <a:solidFill>
                  <a:srgbClr val="585958"/>
                </a:solidFill>
                <a:latin typeface="Calibri"/>
                <a:cs typeface="Calibri"/>
              </a:rPr>
              <a:t>Frost &amp; Sullivan Report</a:t>
            </a:r>
            <a:endParaRPr sz="1350" dirty="0">
              <a:latin typeface="Calibri"/>
              <a:cs typeface="Calibri"/>
            </a:endParaRPr>
          </a:p>
          <a:p>
            <a:pPr marL="12700" marR="5080" indent="-635">
              <a:lnSpc>
                <a:spcPct val="115999"/>
              </a:lnSpc>
              <a:spcBef>
                <a:spcPts val="1035"/>
              </a:spcBef>
            </a:pPr>
            <a:r>
              <a:rPr sz="1000" spc="-5" dirty="0">
                <a:solidFill>
                  <a:srgbClr val="585958"/>
                </a:solidFill>
                <a:latin typeface="Calibri"/>
                <a:cs typeface="Calibri"/>
              </a:rPr>
              <a:t>&lt;</a:t>
            </a:r>
            <a:r>
              <a:rPr sz="1000" spc="-5" dirty="0" err="1">
                <a:solidFill>
                  <a:srgbClr val="585958"/>
                </a:solidFill>
                <a:latin typeface="Calibri"/>
                <a:cs typeface="Calibri"/>
              </a:rPr>
              <a:t>iframesrc</a:t>
            </a:r>
            <a:r>
              <a:rPr sz="1000" spc="-5" dirty="0">
                <a:solidFill>
                  <a:srgbClr val="585958"/>
                </a:solidFill>
                <a:latin typeface="Calibri"/>
                <a:cs typeface="Calibri"/>
              </a:rPr>
              <a:t>="</a:t>
            </a:r>
            <a:r>
              <a:rPr sz="1000" spc="-5" dirty="0">
                <a:solidFill>
                  <a:srgbClr val="585958"/>
                </a:solidFill>
                <a:latin typeface="Calibri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https://www.8x8.com/8/</a:t>
            </a:r>
            <a:r>
              <a:rPr lang="en-US" sz="1000" spc="-5" dirty="0">
                <a:solidFill>
                  <a:srgbClr val="585958"/>
                </a:solidFill>
                <a:latin typeface="Calibri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why-8x8</a:t>
            </a:r>
            <a:r>
              <a:rPr lang="en-US" sz="1000" spc="-5" dirty="0">
                <a:solidFill>
                  <a:srgbClr val="585958"/>
                </a:solidFill>
                <a:latin typeface="Calibri"/>
                <a:cs typeface="Calibri"/>
              </a:rPr>
              <a:t>-</a:t>
            </a:r>
            <a:r>
              <a:rPr sz="1000" spc="-5" dirty="0">
                <a:solidFill>
                  <a:srgbClr val="585958"/>
                </a:solidFill>
                <a:latin typeface="Calibri"/>
                <a:cs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x-series-</a:t>
            </a:r>
            <a:r>
              <a:rPr lang="en-US" sz="1000" spc="-5" dirty="0">
                <a:solidFill>
                  <a:srgbClr val="585958"/>
                </a:solidFill>
                <a:latin typeface="Calibri"/>
                <a:cs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frost-and-sullivan-report</a:t>
            </a:r>
            <a:r>
              <a:rPr sz="1000" spc="-5" dirty="0">
                <a:solidFill>
                  <a:srgbClr val="585958"/>
                </a:solidFill>
                <a:latin typeface="Calibri"/>
                <a:cs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sz="1000" spc="-5" dirty="0">
                <a:solidFill>
                  <a:srgbClr val="FF0000"/>
                </a:solidFill>
                <a:latin typeface="Calibri"/>
                <a:cs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?email=name@domain.com</a:t>
            </a:r>
            <a:r>
              <a:rPr sz="1000" spc="-5" dirty="0">
                <a:solidFill>
                  <a:srgbClr val="585958"/>
                </a:solidFill>
                <a:latin typeface="Calibri"/>
                <a:cs typeface="Calibri"/>
              </a:rPr>
              <a:t>"  name="frame1" scrolling="yes" frameborder="no" align="center"width="1200" </a:t>
            </a:r>
            <a:r>
              <a:rPr sz="1000" dirty="0">
                <a:solidFill>
                  <a:srgbClr val="585958"/>
                </a:solidFill>
                <a:latin typeface="Calibri"/>
                <a:cs typeface="Calibri"/>
              </a:rPr>
              <a:t>height="1750"</a:t>
            </a:r>
            <a:r>
              <a:rPr sz="1000" spc="95" dirty="0">
                <a:solidFill>
                  <a:srgbClr val="585958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585958"/>
                </a:solidFill>
                <a:latin typeface="Calibri"/>
                <a:cs typeface="Calibri"/>
              </a:rPr>
              <a:t>&gt;&lt;/iframe&gt;</a:t>
            </a:r>
            <a:endParaRPr sz="1000" dirty="0">
              <a:latin typeface="Calibri"/>
              <a:cs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93D57A-FB64-41A3-B1A7-C6F1F087CFD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1671" y="2221313"/>
            <a:ext cx="2947789" cy="2724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63989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ADE6DEDB-26FE-45A4-94B1-F69FC18A7D28}"/>
              </a:ext>
            </a:extLst>
          </p:cNvPr>
          <p:cNvSpPr txBox="1"/>
          <p:nvPr/>
        </p:nvSpPr>
        <p:spPr>
          <a:xfrm>
            <a:off x="284149" y="194564"/>
            <a:ext cx="356742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E1241B"/>
                </a:solidFill>
                <a:latin typeface="Calibri"/>
                <a:cs typeface="Calibri"/>
              </a:rPr>
              <a:t>iFrame </a:t>
            </a:r>
            <a:r>
              <a:rPr sz="2400" spc="-5" dirty="0">
                <a:solidFill>
                  <a:srgbClr val="E1241B"/>
                </a:solidFill>
                <a:latin typeface="Calibri"/>
                <a:cs typeface="Calibri"/>
              </a:rPr>
              <a:t>Code: Landing </a:t>
            </a:r>
            <a:r>
              <a:rPr sz="2400" spc="-10" dirty="0">
                <a:solidFill>
                  <a:srgbClr val="E1241B"/>
                </a:solidFill>
                <a:latin typeface="Calibri"/>
                <a:cs typeface="Calibri"/>
              </a:rPr>
              <a:t>Page</a:t>
            </a:r>
            <a:r>
              <a:rPr sz="2400" spc="-195" dirty="0">
                <a:solidFill>
                  <a:srgbClr val="E1241B"/>
                </a:solidFill>
                <a:latin typeface="Calibri"/>
                <a:cs typeface="Calibri"/>
              </a:rPr>
              <a:t> </a:t>
            </a:r>
            <a:r>
              <a:rPr lang="en-US" sz="2400" dirty="0">
                <a:solidFill>
                  <a:srgbClr val="E1241B"/>
                </a:solidFill>
                <a:latin typeface="Calibri"/>
                <a:cs typeface="Calibri"/>
              </a:rPr>
              <a:t>4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45684C7B-796E-4FB7-85BC-9E1A8353C137}"/>
              </a:ext>
            </a:extLst>
          </p:cNvPr>
          <p:cNvSpPr txBox="1"/>
          <p:nvPr/>
        </p:nvSpPr>
        <p:spPr>
          <a:xfrm>
            <a:off x="278074" y="1032764"/>
            <a:ext cx="5817926" cy="1055417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350" dirty="0">
                <a:solidFill>
                  <a:srgbClr val="585958"/>
                </a:solidFill>
                <a:latin typeface="Calibri"/>
                <a:cs typeface="Calibri"/>
              </a:rPr>
              <a:t>The </a:t>
            </a:r>
            <a:r>
              <a:rPr sz="1350" spc="-5" dirty="0">
                <a:solidFill>
                  <a:srgbClr val="585958"/>
                </a:solidFill>
                <a:latin typeface="Calibri"/>
                <a:cs typeface="Calibri"/>
              </a:rPr>
              <a:t>section displayed in </a:t>
            </a:r>
            <a:r>
              <a:rPr sz="1350" dirty="0">
                <a:solidFill>
                  <a:srgbClr val="DE0E1D"/>
                </a:solidFill>
                <a:latin typeface="Calibri"/>
                <a:cs typeface="Calibri"/>
              </a:rPr>
              <a:t>red </a:t>
            </a:r>
            <a:r>
              <a:rPr sz="1350" spc="-5" dirty="0">
                <a:solidFill>
                  <a:srgbClr val="585958"/>
                </a:solidFill>
                <a:latin typeface="Calibri"/>
                <a:cs typeface="Calibri"/>
              </a:rPr>
              <a:t>will </a:t>
            </a:r>
            <a:r>
              <a:rPr sz="1350" dirty="0">
                <a:solidFill>
                  <a:srgbClr val="585958"/>
                </a:solidFill>
                <a:latin typeface="Calibri"/>
                <a:cs typeface="Calibri"/>
              </a:rPr>
              <a:t>need </a:t>
            </a:r>
            <a:r>
              <a:rPr sz="1350" spc="-5" dirty="0">
                <a:solidFill>
                  <a:srgbClr val="585958"/>
                </a:solidFill>
                <a:latin typeface="Calibri"/>
                <a:cs typeface="Calibri"/>
              </a:rPr>
              <a:t>to be</a:t>
            </a:r>
            <a:r>
              <a:rPr sz="1350" spc="10" dirty="0">
                <a:solidFill>
                  <a:srgbClr val="585958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585958"/>
                </a:solidFill>
                <a:latin typeface="Calibri"/>
                <a:cs typeface="Calibri"/>
              </a:rPr>
              <a:t>edited.</a:t>
            </a:r>
            <a:endParaRPr sz="135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90"/>
              </a:spcBef>
            </a:pPr>
            <a:r>
              <a:rPr sz="1350" spc="-5" dirty="0">
                <a:solidFill>
                  <a:srgbClr val="585958"/>
                </a:solidFill>
                <a:latin typeface="Calibri"/>
                <a:cs typeface="Calibri"/>
              </a:rPr>
              <a:t>Landing </a:t>
            </a:r>
            <a:r>
              <a:rPr sz="1350" dirty="0">
                <a:solidFill>
                  <a:srgbClr val="585958"/>
                </a:solidFill>
                <a:latin typeface="Calibri"/>
                <a:cs typeface="Calibri"/>
              </a:rPr>
              <a:t>Page </a:t>
            </a:r>
            <a:r>
              <a:rPr lang="en-US" sz="1350" spc="-5" dirty="0">
                <a:solidFill>
                  <a:srgbClr val="585958"/>
                </a:solidFill>
                <a:latin typeface="Calibri"/>
                <a:cs typeface="Calibri"/>
              </a:rPr>
              <a:t>4</a:t>
            </a:r>
            <a:r>
              <a:rPr sz="1350" spc="-5" dirty="0">
                <a:solidFill>
                  <a:srgbClr val="585958"/>
                </a:solidFill>
                <a:latin typeface="Calibri"/>
                <a:cs typeface="Calibri"/>
              </a:rPr>
              <a:t> </a:t>
            </a:r>
            <a:r>
              <a:rPr lang="en-US" sz="1350" spc="-5" dirty="0">
                <a:solidFill>
                  <a:srgbClr val="585958"/>
                </a:solidFill>
                <a:latin typeface="Calibri"/>
                <a:cs typeface="Calibri"/>
              </a:rPr>
              <a:t>–</a:t>
            </a:r>
            <a:r>
              <a:rPr sz="1350" dirty="0">
                <a:solidFill>
                  <a:srgbClr val="585958"/>
                </a:solidFill>
                <a:latin typeface="Calibri"/>
                <a:cs typeface="Calibri"/>
              </a:rPr>
              <a:t> </a:t>
            </a:r>
            <a:r>
              <a:rPr lang="en-US" sz="1350" spc="-5" dirty="0">
                <a:solidFill>
                  <a:srgbClr val="585958"/>
                </a:solidFill>
                <a:latin typeface="Calibri"/>
                <a:cs typeface="Calibri"/>
              </a:rPr>
              <a:t>Gartner Magic Quadrant </a:t>
            </a:r>
            <a:r>
              <a:rPr lang="en-US" sz="1350" spc="-5" dirty="0" err="1">
                <a:solidFill>
                  <a:srgbClr val="585958"/>
                </a:solidFill>
                <a:latin typeface="Calibri"/>
                <a:cs typeface="Calibri"/>
              </a:rPr>
              <a:t>UCaaS</a:t>
            </a:r>
            <a:r>
              <a:rPr lang="en-US" sz="1350" spc="-5" dirty="0">
                <a:solidFill>
                  <a:srgbClr val="585958"/>
                </a:solidFill>
                <a:latin typeface="Calibri"/>
                <a:cs typeface="Calibri"/>
              </a:rPr>
              <a:t> Report</a:t>
            </a:r>
            <a:endParaRPr sz="1350" dirty="0">
              <a:latin typeface="Calibri"/>
              <a:cs typeface="Calibri"/>
            </a:endParaRPr>
          </a:p>
          <a:p>
            <a:pPr marL="12700" marR="5080" indent="-635">
              <a:lnSpc>
                <a:spcPct val="115999"/>
              </a:lnSpc>
              <a:spcBef>
                <a:spcPts val="1035"/>
              </a:spcBef>
            </a:pPr>
            <a:r>
              <a:rPr sz="1000" spc="-5" dirty="0">
                <a:solidFill>
                  <a:srgbClr val="585958"/>
                </a:solidFill>
                <a:latin typeface="Calibri"/>
                <a:cs typeface="Calibri"/>
              </a:rPr>
              <a:t>&lt;</a:t>
            </a:r>
            <a:r>
              <a:rPr sz="1000" spc="-5" dirty="0" err="1">
                <a:solidFill>
                  <a:srgbClr val="585958"/>
                </a:solidFill>
                <a:latin typeface="Calibri"/>
                <a:cs typeface="Calibri"/>
              </a:rPr>
              <a:t>iframesrc</a:t>
            </a:r>
            <a:r>
              <a:rPr sz="1000" spc="-5" dirty="0">
                <a:solidFill>
                  <a:srgbClr val="585958"/>
                </a:solidFill>
                <a:latin typeface="Calibri"/>
                <a:cs typeface="Calibri"/>
              </a:rPr>
              <a:t>="</a:t>
            </a:r>
            <a:r>
              <a:rPr sz="1000" spc="-5" dirty="0">
                <a:solidFill>
                  <a:srgbClr val="585958"/>
                </a:solidFill>
                <a:latin typeface="Calibri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https://www.8x8.com/8/</a:t>
            </a:r>
            <a:r>
              <a:rPr lang="en-US" sz="1000" spc="-5" dirty="0">
                <a:solidFill>
                  <a:srgbClr val="585958"/>
                </a:solidFill>
                <a:latin typeface="Calibri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why-8x8</a:t>
            </a:r>
            <a:r>
              <a:rPr lang="en-US" sz="1000" spc="-5" dirty="0">
                <a:solidFill>
                  <a:srgbClr val="585958"/>
                </a:solidFill>
                <a:latin typeface="Calibri"/>
                <a:cs typeface="Calibri"/>
              </a:rPr>
              <a:t>-</a:t>
            </a:r>
            <a:r>
              <a:rPr sz="1000" spc="-5" dirty="0">
                <a:solidFill>
                  <a:srgbClr val="585958"/>
                </a:solidFill>
                <a:latin typeface="Calibri"/>
                <a:cs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x-series-</a:t>
            </a:r>
            <a:r>
              <a:rPr lang="en-US" sz="1000" spc="-5" dirty="0">
                <a:solidFill>
                  <a:srgbClr val="585958"/>
                </a:solidFill>
                <a:latin typeface="Calibri"/>
                <a:cs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gartner-mq-ucaas-report</a:t>
            </a:r>
            <a:r>
              <a:rPr sz="1000" spc="-5" dirty="0">
                <a:solidFill>
                  <a:srgbClr val="585958"/>
                </a:solidFill>
                <a:latin typeface="Calibri"/>
                <a:cs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sz="1000" spc="-5" dirty="0">
                <a:solidFill>
                  <a:srgbClr val="FF0000"/>
                </a:solidFill>
                <a:latin typeface="Calibri"/>
                <a:cs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?email=name@domain.com</a:t>
            </a:r>
            <a:r>
              <a:rPr sz="1000" spc="-5" dirty="0">
                <a:solidFill>
                  <a:srgbClr val="585958"/>
                </a:solidFill>
                <a:latin typeface="Calibri"/>
                <a:cs typeface="Calibri"/>
              </a:rPr>
              <a:t>"  name="frame1" scrolling="yes" frameborder="no" align="center"width="1200" </a:t>
            </a:r>
            <a:r>
              <a:rPr sz="1000" dirty="0">
                <a:solidFill>
                  <a:srgbClr val="585958"/>
                </a:solidFill>
                <a:latin typeface="Calibri"/>
                <a:cs typeface="Calibri"/>
              </a:rPr>
              <a:t>height="1750"</a:t>
            </a:r>
            <a:r>
              <a:rPr sz="1000" spc="95" dirty="0">
                <a:solidFill>
                  <a:srgbClr val="585958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585958"/>
                </a:solidFill>
                <a:latin typeface="Calibri"/>
                <a:cs typeface="Calibri"/>
              </a:rPr>
              <a:t>&gt;&lt;/iframe&gt;</a:t>
            </a:r>
            <a:endParaRPr sz="1000" dirty="0">
              <a:latin typeface="Calibri"/>
              <a:cs typeface="Calibri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7493A85-292B-4896-A828-8E948588D0D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0324" y="2295813"/>
            <a:ext cx="2702636" cy="2498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93522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ADE6DEDB-26FE-45A4-94B1-F69FC18A7D28}"/>
              </a:ext>
            </a:extLst>
          </p:cNvPr>
          <p:cNvSpPr txBox="1"/>
          <p:nvPr/>
        </p:nvSpPr>
        <p:spPr>
          <a:xfrm>
            <a:off x="284149" y="194564"/>
            <a:ext cx="356742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E1241B"/>
                </a:solidFill>
                <a:latin typeface="Calibri"/>
                <a:cs typeface="Calibri"/>
              </a:rPr>
              <a:t>iFrame </a:t>
            </a:r>
            <a:r>
              <a:rPr sz="2400" spc="-5" dirty="0">
                <a:solidFill>
                  <a:srgbClr val="E1241B"/>
                </a:solidFill>
                <a:latin typeface="Calibri"/>
                <a:cs typeface="Calibri"/>
              </a:rPr>
              <a:t>Code: Landing </a:t>
            </a:r>
            <a:r>
              <a:rPr sz="2400" spc="-10" dirty="0">
                <a:solidFill>
                  <a:srgbClr val="E1241B"/>
                </a:solidFill>
                <a:latin typeface="Calibri"/>
                <a:cs typeface="Calibri"/>
              </a:rPr>
              <a:t>Page</a:t>
            </a:r>
            <a:r>
              <a:rPr sz="2400" spc="-195" dirty="0">
                <a:solidFill>
                  <a:srgbClr val="E1241B"/>
                </a:solidFill>
                <a:latin typeface="Calibri"/>
                <a:cs typeface="Calibri"/>
              </a:rPr>
              <a:t> </a:t>
            </a:r>
            <a:r>
              <a:rPr lang="en-US" sz="2400" dirty="0">
                <a:solidFill>
                  <a:srgbClr val="E1241B"/>
                </a:solidFill>
                <a:latin typeface="Calibri"/>
                <a:cs typeface="Calibri"/>
              </a:rPr>
              <a:t>5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45684C7B-796E-4FB7-85BC-9E1A8353C137}"/>
              </a:ext>
            </a:extLst>
          </p:cNvPr>
          <p:cNvSpPr txBox="1"/>
          <p:nvPr/>
        </p:nvSpPr>
        <p:spPr>
          <a:xfrm>
            <a:off x="278074" y="1032764"/>
            <a:ext cx="5817926" cy="1055417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350" dirty="0">
                <a:solidFill>
                  <a:srgbClr val="585958"/>
                </a:solidFill>
                <a:latin typeface="Calibri"/>
                <a:cs typeface="Calibri"/>
              </a:rPr>
              <a:t>The </a:t>
            </a:r>
            <a:r>
              <a:rPr sz="1350" spc="-5" dirty="0">
                <a:solidFill>
                  <a:srgbClr val="585958"/>
                </a:solidFill>
                <a:latin typeface="Calibri"/>
                <a:cs typeface="Calibri"/>
              </a:rPr>
              <a:t>section displayed in </a:t>
            </a:r>
            <a:r>
              <a:rPr sz="1350" dirty="0">
                <a:solidFill>
                  <a:srgbClr val="DE0E1D"/>
                </a:solidFill>
                <a:latin typeface="Calibri"/>
                <a:cs typeface="Calibri"/>
              </a:rPr>
              <a:t>red </a:t>
            </a:r>
            <a:r>
              <a:rPr sz="1350" spc="-5" dirty="0">
                <a:solidFill>
                  <a:srgbClr val="585958"/>
                </a:solidFill>
                <a:latin typeface="Calibri"/>
                <a:cs typeface="Calibri"/>
              </a:rPr>
              <a:t>will </a:t>
            </a:r>
            <a:r>
              <a:rPr sz="1350" dirty="0">
                <a:solidFill>
                  <a:srgbClr val="585958"/>
                </a:solidFill>
                <a:latin typeface="Calibri"/>
                <a:cs typeface="Calibri"/>
              </a:rPr>
              <a:t>need </a:t>
            </a:r>
            <a:r>
              <a:rPr sz="1350" spc="-5" dirty="0">
                <a:solidFill>
                  <a:srgbClr val="585958"/>
                </a:solidFill>
                <a:latin typeface="Calibri"/>
                <a:cs typeface="Calibri"/>
              </a:rPr>
              <a:t>to be</a:t>
            </a:r>
            <a:r>
              <a:rPr sz="1350" spc="10" dirty="0">
                <a:solidFill>
                  <a:srgbClr val="585958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585958"/>
                </a:solidFill>
                <a:latin typeface="Calibri"/>
                <a:cs typeface="Calibri"/>
              </a:rPr>
              <a:t>edited.</a:t>
            </a:r>
            <a:endParaRPr sz="135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90"/>
              </a:spcBef>
            </a:pPr>
            <a:r>
              <a:rPr sz="1350" spc="-5" dirty="0">
                <a:solidFill>
                  <a:srgbClr val="585958"/>
                </a:solidFill>
                <a:latin typeface="Calibri"/>
                <a:cs typeface="Calibri"/>
              </a:rPr>
              <a:t>Landing </a:t>
            </a:r>
            <a:r>
              <a:rPr sz="1350" dirty="0">
                <a:solidFill>
                  <a:srgbClr val="585958"/>
                </a:solidFill>
                <a:latin typeface="Calibri"/>
                <a:cs typeface="Calibri"/>
              </a:rPr>
              <a:t>Page </a:t>
            </a:r>
            <a:r>
              <a:rPr lang="en-US" sz="1350" spc="-5" dirty="0">
                <a:solidFill>
                  <a:srgbClr val="585958"/>
                </a:solidFill>
                <a:latin typeface="Calibri"/>
                <a:cs typeface="Calibri"/>
              </a:rPr>
              <a:t>5</a:t>
            </a:r>
            <a:r>
              <a:rPr sz="1350" spc="-5" dirty="0">
                <a:solidFill>
                  <a:srgbClr val="585958"/>
                </a:solidFill>
                <a:latin typeface="Calibri"/>
                <a:cs typeface="Calibri"/>
              </a:rPr>
              <a:t> </a:t>
            </a:r>
            <a:r>
              <a:rPr lang="en-US" sz="1350" spc="-5" dirty="0">
                <a:solidFill>
                  <a:srgbClr val="585958"/>
                </a:solidFill>
                <a:latin typeface="Calibri"/>
                <a:cs typeface="Calibri"/>
              </a:rPr>
              <a:t>–</a:t>
            </a:r>
            <a:r>
              <a:rPr sz="1350" dirty="0">
                <a:solidFill>
                  <a:srgbClr val="585958"/>
                </a:solidFill>
                <a:latin typeface="Calibri"/>
                <a:cs typeface="Calibri"/>
              </a:rPr>
              <a:t> </a:t>
            </a:r>
            <a:r>
              <a:rPr lang="en-US" sz="1350" spc="-5" dirty="0">
                <a:solidFill>
                  <a:srgbClr val="585958"/>
                </a:solidFill>
                <a:latin typeface="Calibri"/>
                <a:cs typeface="Calibri"/>
              </a:rPr>
              <a:t>Gartner Magic Quadrant </a:t>
            </a:r>
            <a:r>
              <a:rPr lang="en-US" sz="1350" spc="-5" dirty="0" err="1">
                <a:solidFill>
                  <a:srgbClr val="585958"/>
                </a:solidFill>
                <a:latin typeface="Calibri"/>
                <a:cs typeface="Calibri"/>
              </a:rPr>
              <a:t>CCaaS</a:t>
            </a:r>
            <a:r>
              <a:rPr lang="en-US" sz="1350" spc="-5" dirty="0">
                <a:solidFill>
                  <a:srgbClr val="585958"/>
                </a:solidFill>
                <a:latin typeface="Calibri"/>
                <a:cs typeface="Calibri"/>
              </a:rPr>
              <a:t> Report</a:t>
            </a:r>
            <a:endParaRPr sz="1350" dirty="0">
              <a:latin typeface="Calibri"/>
              <a:cs typeface="Calibri"/>
            </a:endParaRPr>
          </a:p>
          <a:p>
            <a:pPr marL="12700" marR="5080" indent="-635">
              <a:lnSpc>
                <a:spcPct val="115999"/>
              </a:lnSpc>
              <a:spcBef>
                <a:spcPts val="1035"/>
              </a:spcBef>
            </a:pPr>
            <a:r>
              <a:rPr sz="1000" spc="-5" dirty="0">
                <a:solidFill>
                  <a:srgbClr val="585958"/>
                </a:solidFill>
                <a:latin typeface="Calibri"/>
                <a:cs typeface="Calibri"/>
              </a:rPr>
              <a:t>&lt;</a:t>
            </a:r>
            <a:r>
              <a:rPr sz="1000" spc="-5" dirty="0" err="1">
                <a:solidFill>
                  <a:srgbClr val="585958"/>
                </a:solidFill>
                <a:latin typeface="Calibri"/>
                <a:cs typeface="Calibri"/>
              </a:rPr>
              <a:t>iframesrc</a:t>
            </a:r>
            <a:r>
              <a:rPr sz="1000" spc="-5" dirty="0">
                <a:solidFill>
                  <a:srgbClr val="585958"/>
                </a:solidFill>
                <a:latin typeface="Calibri"/>
                <a:cs typeface="Calibri"/>
              </a:rPr>
              <a:t>="</a:t>
            </a:r>
            <a:r>
              <a:rPr sz="1000" spc="-5" dirty="0">
                <a:solidFill>
                  <a:srgbClr val="585958"/>
                </a:solidFill>
                <a:latin typeface="Calibri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https://www.8x8.com/8/</a:t>
            </a:r>
            <a:r>
              <a:rPr lang="en-US" sz="1000" spc="-5" dirty="0">
                <a:solidFill>
                  <a:srgbClr val="585958"/>
                </a:solidFill>
                <a:latin typeface="Calibri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why-8x8</a:t>
            </a:r>
            <a:r>
              <a:rPr lang="en-US" sz="1000" spc="-5" dirty="0">
                <a:solidFill>
                  <a:srgbClr val="585958"/>
                </a:solidFill>
                <a:latin typeface="Calibri"/>
                <a:cs typeface="Calibri"/>
              </a:rPr>
              <a:t>-</a:t>
            </a:r>
            <a:r>
              <a:rPr sz="1000" spc="-5" dirty="0">
                <a:solidFill>
                  <a:srgbClr val="585958"/>
                </a:solidFill>
                <a:latin typeface="Calibri"/>
                <a:cs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x-series-</a:t>
            </a:r>
            <a:r>
              <a:rPr lang="en-US" sz="1000" spc="-5" dirty="0">
                <a:solidFill>
                  <a:srgbClr val="585958"/>
                </a:solidFill>
                <a:latin typeface="Calibri"/>
                <a:cs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gartner-mq-ccaas-report</a:t>
            </a:r>
            <a:r>
              <a:rPr sz="1000" spc="-5" dirty="0">
                <a:solidFill>
                  <a:srgbClr val="585958"/>
                </a:solidFill>
                <a:latin typeface="Calibri"/>
                <a:cs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sz="1000" spc="-5" dirty="0">
                <a:solidFill>
                  <a:srgbClr val="FF0000"/>
                </a:solidFill>
                <a:latin typeface="Calibri"/>
                <a:cs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?email=name@domain.com</a:t>
            </a:r>
            <a:r>
              <a:rPr sz="1000" spc="-5" dirty="0">
                <a:solidFill>
                  <a:srgbClr val="585958"/>
                </a:solidFill>
                <a:latin typeface="Calibri"/>
                <a:cs typeface="Calibri"/>
              </a:rPr>
              <a:t>"  name="frame1" scrolling="yes" frameborder="no" align="center"width="1200" </a:t>
            </a:r>
            <a:r>
              <a:rPr sz="1000" dirty="0">
                <a:solidFill>
                  <a:srgbClr val="585958"/>
                </a:solidFill>
                <a:latin typeface="Calibri"/>
                <a:cs typeface="Calibri"/>
              </a:rPr>
              <a:t>height="1750"</a:t>
            </a:r>
            <a:r>
              <a:rPr sz="1000" spc="95" dirty="0">
                <a:solidFill>
                  <a:srgbClr val="585958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585958"/>
                </a:solidFill>
                <a:latin typeface="Calibri"/>
                <a:cs typeface="Calibri"/>
              </a:rPr>
              <a:t>&gt;&lt;/iframe&gt;</a:t>
            </a:r>
            <a:endParaRPr sz="1000" dirty="0">
              <a:latin typeface="Calibri"/>
              <a:cs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68DB362-CFC4-465A-8499-F2EE9BE4DBF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0871" y="2274415"/>
            <a:ext cx="2864483" cy="2647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3371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Shape 595"/>
          <p:cNvSpPr txBox="1">
            <a:spLocks noGrp="1"/>
          </p:cNvSpPr>
          <p:nvPr>
            <p:ph type="title"/>
          </p:nvPr>
        </p:nvSpPr>
        <p:spPr>
          <a:xfrm>
            <a:off x="228275" y="193300"/>
            <a:ext cx="8244300" cy="5727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r>
              <a:rPr lang="en-US" dirty="0"/>
              <a:t>Customer Purchase Cycle</a:t>
            </a:r>
          </a:p>
        </p:txBody>
      </p:sp>
      <p:sp>
        <p:nvSpPr>
          <p:cNvPr id="618" name="Shape 618"/>
          <p:cNvSpPr txBox="1">
            <a:spLocks noGrp="1"/>
          </p:cNvSpPr>
          <p:nvPr>
            <p:ph type="sldNum" idx="12"/>
          </p:nvPr>
        </p:nvSpPr>
        <p:spPr>
          <a:xfrm>
            <a:off x="4297650" y="4846698"/>
            <a:ext cx="548700" cy="29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619" name="Shape 619"/>
          <p:cNvSpPr txBox="1">
            <a:spLocks noGrp="1"/>
          </p:cNvSpPr>
          <p:nvPr>
            <p:ph type="sldNum" idx="5"/>
          </p:nvPr>
        </p:nvSpPr>
        <p:spPr>
          <a:xfrm>
            <a:off x="4297650" y="4846698"/>
            <a:ext cx="548700" cy="29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7" name="object 5"/>
          <p:cNvSpPr/>
          <p:nvPr/>
        </p:nvSpPr>
        <p:spPr>
          <a:xfrm>
            <a:off x="1555550" y="1013300"/>
            <a:ext cx="3640101" cy="3640101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6"/>
          <p:cNvSpPr txBox="1"/>
          <p:nvPr/>
        </p:nvSpPr>
        <p:spPr>
          <a:xfrm>
            <a:off x="2474126" y="1137617"/>
            <a:ext cx="1802948" cy="25776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1800"/>
              </a:spcAft>
            </a:pPr>
            <a:r>
              <a:rPr sz="2400" spc="-5" dirty="0">
                <a:solidFill>
                  <a:srgbClr val="DE0E1D"/>
                </a:solidFill>
                <a:latin typeface="Calibri"/>
                <a:cs typeface="Calibri"/>
              </a:rPr>
              <a:t>Awarenes</a:t>
            </a:r>
            <a:r>
              <a:rPr lang="en-GB" sz="2400" spc="-5" dirty="0">
                <a:solidFill>
                  <a:srgbClr val="DE0E1D"/>
                </a:solidFill>
                <a:latin typeface="Calibri"/>
                <a:cs typeface="Calibri"/>
              </a:rPr>
              <a:t>s</a:t>
            </a:r>
          </a:p>
          <a:p>
            <a:pPr algn="ctr">
              <a:spcAft>
                <a:spcPts val="1400"/>
              </a:spcAft>
            </a:pPr>
            <a:r>
              <a:rPr sz="2400" spc="-5" dirty="0">
                <a:solidFill>
                  <a:schemeClr val="accent1"/>
                </a:solidFill>
                <a:latin typeface="Calibri"/>
                <a:cs typeface="Calibri"/>
              </a:rPr>
              <a:t>Interest</a:t>
            </a:r>
            <a:endParaRPr lang="en-GB" sz="2400" spc="-5" dirty="0">
              <a:solidFill>
                <a:schemeClr val="accent1"/>
              </a:solidFill>
              <a:latin typeface="Calibri"/>
              <a:cs typeface="Calibri"/>
            </a:endParaRPr>
          </a:p>
          <a:p>
            <a:pPr algn="ctr">
              <a:lnSpc>
                <a:spcPct val="150000"/>
              </a:lnSpc>
              <a:spcAft>
                <a:spcPts val="1800"/>
              </a:spcAft>
            </a:pPr>
            <a:r>
              <a:rPr sz="2400" spc="-5" dirty="0">
                <a:solidFill>
                  <a:schemeClr val="accent1"/>
                </a:solidFill>
                <a:latin typeface="Calibri"/>
                <a:cs typeface="Calibri"/>
              </a:rPr>
              <a:t>Decision</a:t>
            </a:r>
            <a:endParaRPr lang="en-GB" sz="2400" spc="-5" dirty="0">
              <a:solidFill>
                <a:schemeClr val="accent1"/>
              </a:solidFill>
              <a:latin typeface="Calibri"/>
              <a:cs typeface="Calibri"/>
            </a:endParaRPr>
          </a:p>
          <a:p>
            <a:pPr algn="ctr">
              <a:spcAft>
                <a:spcPts val="2400"/>
              </a:spcAft>
            </a:pPr>
            <a:r>
              <a:rPr sz="2400" spc="-5" dirty="0">
                <a:solidFill>
                  <a:schemeClr val="accent1"/>
                </a:solidFill>
                <a:latin typeface="Calibri"/>
                <a:cs typeface="Calibri"/>
              </a:rPr>
              <a:t>Action</a:t>
            </a:r>
            <a:endParaRPr sz="2400" dirty="0">
              <a:solidFill>
                <a:schemeClr val="accent1"/>
              </a:solidFill>
              <a:latin typeface="Calibri"/>
              <a:cs typeface="Calibri"/>
            </a:endParaRPr>
          </a:p>
        </p:txBody>
      </p:sp>
      <p:sp>
        <p:nvSpPr>
          <p:cNvPr id="9" name="object 7"/>
          <p:cNvSpPr/>
          <p:nvPr/>
        </p:nvSpPr>
        <p:spPr>
          <a:xfrm>
            <a:off x="5330749" y="1013299"/>
            <a:ext cx="826135" cy="793115"/>
          </a:xfrm>
          <a:custGeom>
            <a:avLst/>
            <a:gdLst/>
            <a:ahLst/>
            <a:cxnLst/>
            <a:rect l="l" t="t" r="r" b="b"/>
            <a:pathLst>
              <a:path w="826135" h="793114">
                <a:moveTo>
                  <a:pt x="396449" y="792899"/>
                </a:moveTo>
                <a:lnTo>
                  <a:pt x="0" y="396449"/>
                </a:lnTo>
                <a:lnTo>
                  <a:pt x="396449" y="0"/>
                </a:lnTo>
                <a:lnTo>
                  <a:pt x="396449" y="198224"/>
                </a:lnTo>
                <a:lnTo>
                  <a:pt x="825899" y="198224"/>
                </a:lnTo>
                <a:lnTo>
                  <a:pt x="825899" y="594674"/>
                </a:lnTo>
                <a:lnTo>
                  <a:pt x="396449" y="594674"/>
                </a:lnTo>
                <a:lnTo>
                  <a:pt x="396449" y="792899"/>
                </a:lnTo>
                <a:close/>
              </a:path>
            </a:pathLst>
          </a:custGeom>
          <a:solidFill>
            <a:srgbClr val="991F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8"/>
          <p:cNvSpPr txBox="1"/>
          <p:nvPr/>
        </p:nvSpPr>
        <p:spPr>
          <a:xfrm>
            <a:off x="6376550" y="1125154"/>
            <a:ext cx="2357755" cy="1294130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700" marR="5080">
              <a:lnSpc>
                <a:spcPts val="1430"/>
              </a:lnSpc>
              <a:spcBef>
                <a:spcPts val="155"/>
              </a:spcBef>
            </a:pPr>
            <a:r>
              <a:rPr sz="1200" spc="-5" dirty="0">
                <a:solidFill>
                  <a:schemeClr val="accent1"/>
                </a:solidFill>
                <a:latin typeface="Calibri"/>
                <a:cs typeface="Calibri"/>
              </a:rPr>
              <a:t>The majority of contacts </a:t>
            </a:r>
            <a:r>
              <a:rPr sz="1200" dirty="0">
                <a:solidFill>
                  <a:schemeClr val="accent1"/>
                </a:solidFill>
                <a:latin typeface="Calibri"/>
                <a:cs typeface="Calibri"/>
              </a:rPr>
              <a:t>are  </a:t>
            </a:r>
            <a:r>
              <a:rPr sz="1200" spc="-5" dirty="0">
                <a:solidFill>
                  <a:schemeClr val="accent1"/>
                </a:solidFill>
                <a:latin typeface="Calibri"/>
                <a:cs typeface="Calibri"/>
              </a:rPr>
              <a:t>expected to be in the </a:t>
            </a:r>
            <a:r>
              <a:rPr sz="1200" b="1" spc="-5" dirty="0">
                <a:solidFill>
                  <a:schemeClr val="accent1"/>
                </a:solidFill>
                <a:latin typeface="Calibri"/>
                <a:cs typeface="Calibri"/>
              </a:rPr>
              <a:t>awareness  </a:t>
            </a:r>
            <a:r>
              <a:rPr sz="1200" spc="-5" dirty="0">
                <a:solidFill>
                  <a:schemeClr val="accent1"/>
                </a:solidFill>
                <a:latin typeface="Calibri"/>
                <a:cs typeface="Calibri"/>
              </a:rPr>
              <a:t>stage of the customer purchase</a:t>
            </a:r>
            <a:r>
              <a:rPr sz="1200" spc="-75" dirty="0">
                <a:solidFill>
                  <a:schemeClr val="accent1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chemeClr val="accent1"/>
                </a:solidFill>
                <a:latin typeface="Calibri"/>
                <a:cs typeface="Calibri"/>
              </a:rPr>
              <a:t>cycle.</a:t>
            </a:r>
            <a:endParaRPr sz="1200" dirty="0">
              <a:solidFill>
                <a:schemeClr val="accent1"/>
              </a:solidFill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200" dirty="0">
              <a:solidFill>
                <a:schemeClr val="accent1"/>
              </a:solidFill>
              <a:latin typeface="Times New Roman"/>
              <a:cs typeface="Times New Roman"/>
            </a:endParaRPr>
          </a:p>
          <a:p>
            <a:pPr marL="12700" marR="74295">
              <a:lnSpc>
                <a:spcPts val="1430"/>
              </a:lnSpc>
            </a:pPr>
            <a:r>
              <a:rPr sz="1200" spc="-5" dirty="0">
                <a:solidFill>
                  <a:schemeClr val="accent1"/>
                </a:solidFill>
                <a:latin typeface="Calibri"/>
                <a:cs typeface="Calibri"/>
              </a:rPr>
              <a:t>The campaign content is designed to  engage contacts in the </a:t>
            </a:r>
            <a:r>
              <a:rPr sz="1200" dirty="0">
                <a:solidFill>
                  <a:schemeClr val="accent1"/>
                </a:solidFill>
                <a:latin typeface="Calibri"/>
                <a:cs typeface="Calibri"/>
              </a:rPr>
              <a:t>awareness  </a:t>
            </a:r>
            <a:r>
              <a:rPr sz="1200" spc="-5" dirty="0">
                <a:solidFill>
                  <a:schemeClr val="accent1"/>
                </a:solidFill>
                <a:latin typeface="Calibri"/>
                <a:cs typeface="Calibri"/>
              </a:rPr>
              <a:t>stage of the purchase</a:t>
            </a:r>
            <a:r>
              <a:rPr sz="1200" spc="-25" dirty="0">
                <a:solidFill>
                  <a:schemeClr val="accent1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chemeClr val="accent1"/>
                </a:solidFill>
                <a:latin typeface="Calibri"/>
                <a:cs typeface="Calibri"/>
              </a:rPr>
              <a:t>cycle.</a:t>
            </a:r>
            <a:endParaRPr sz="1200" dirty="0">
              <a:solidFill>
                <a:schemeClr val="accent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2376450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  <a:endParaRPr lang="en-US" sz="27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3730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Shape 595"/>
          <p:cNvSpPr txBox="1">
            <a:spLocks noGrp="1"/>
          </p:cNvSpPr>
          <p:nvPr>
            <p:ph type="title"/>
          </p:nvPr>
        </p:nvSpPr>
        <p:spPr>
          <a:xfrm>
            <a:off x="228275" y="193300"/>
            <a:ext cx="8244300" cy="5727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r>
              <a:rPr lang="en-US" dirty="0"/>
              <a:t>Target Audience</a:t>
            </a:r>
          </a:p>
        </p:txBody>
      </p:sp>
      <p:sp>
        <p:nvSpPr>
          <p:cNvPr id="618" name="Shape 618"/>
          <p:cNvSpPr txBox="1">
            <a:spLocks noGrp="1"/>
          </p:cNvSpPr>
          <p:nvPr>
            <p:ph type="sldNum" idx="12"/>
          </p:nvPr>
        </p:nvSpPr>
        <p:spPr>
          <a:xfrm>
            <a:off x="4297650" y="4846698"/>
            <a:ext cx="548700" cy="29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619" name="Shape 619"/>
          <p:cNvSpPr txBox="1">
            <a:spLocks noGrp="1"/>
          </p:cNvSpPr>
          <p:nvPr>
            <p:ph type="sldNum" idx="5"/>
          </p:nvPr>
        </p:nvSpPr>
        <p:spPr>
          <a:xfrm>
            <a:off x="4297650" y="4846698"/>
            <a:ext cx="548700" cy="29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graphicFrame>
        <p:nvGraphicFramePr>
          <p:cNvPr id="11" name="object 3"/>
          <p:cNvGraphicFramePr>
            <a:graphicFrameLocks noGrp="1"/>
          </p:cNvGraphicFramePr>
          <p:nvPr>
            <p:extLst/>
          </p:nvPr>
        </p:nvGraphicFramePr>
        <p:xfrm>
          <a:off x="870637" y="1296837"/>
          <a:ext cx="7239000" cy="30930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19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19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5305"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lang="en-GB" sz="1800" spc="-5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What’s on</a:t>
                      </a:r>
                      <a:r>
                        <a:rPr lang="en-GB" sz="1800" spc="-5" baseline="0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 their agenda</a:t>
                      </a:r>
                      <a:endParaRPr sz="1800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991F25"/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1800" spc="-5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Key</a:t>
                      </a:r>
                      <a:r>
                        <a:rPr sz="1800" spc="-10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GB" sz="1800" spc="-5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Positions</a:t>
                      </a:r>
                      <a:endParaRPr sz="1800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991F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47214">
                <a:tc>
                  <a:txBody>
                    <a:bodyPr/>
                    <a:lstStyle/>
                    <a:p>
                      <a:pPr marL="0" marR="0" lvl="3" indent="0" fontAlgn="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charset="0"/>
                        <a:buNone/>
                      </a:pPr>
                      <a:r>
                        <a:rPr lang="en-US" sz="135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IT</a:t>
                      </a:r>
                      <a:r>
                        <a:rPr lang="en-US" sz="1350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Level: </a:t>
                      </a:r>
                      <a:br>
                        <a:rPr lang="en-US" sz="1350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350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 Looking to r</a:t>
                      </a:r>
                      <a:r>
                        <a:rPr lang="en-US" sz="135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educe headaches, risks and costs</a:t>
                      </a:r>
                    </a:p>
                    <a:p>
                      <a:pPr marL="0" marR="0" lvl="3" indent="0" fontAlgn="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charset="0"/>
                        <a:buNone/>
                      </a:pPr>
                      <a:r>
                        <a:rPr lang="en-US" sz="135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 Ease of deployment and administration</a:t>
                      </a:r>
                    </a:p>
                    <a:p>
                      <a:pPr marL="9525" marR="0" lvl="3" indent="-9525" fontAlgn="t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  <a:tabLst/>
                      </a:pPr>
                      <a:r>
                        <a:rPr lang="en-US" sz="135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Meet business goals</a:t>
                      </a:r>
                      <a:br>
                        <a:rPr lang="en-US" sz="135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br>
                        <a:rPr lang="en-US" sz="135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35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CIO/C Level</a:t>
                      </a:r>
                    </a:p>
                    <a:p>
                      <a:pPr marL="0" marR="0" lvl="3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 Looking</a:t>
                      </a:r>
                      <a:r>
                        <a:rPr lang="en-US" sz="1350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to grow</a:t>
                      </a:r>
                      <a:r>
                        <a:rPr lang="en-US" sz="135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/gain market share</a:t>
                      </a:r>
                    </a:p>
                    <a:p>
                      <a:pPr marL="0" marR="0" lvl="3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 Stability and security</a:t>
                      </a:r>
                    </a:p>
                    <a:p>
                      <a:pPr marL="0" marR="0" lvl="3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 Digital Transformation</a:t>
                      </a:r>
                    </a:p>
                    <a:p>
                      <a:pPr marL="0" marR="0" lvl="3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 Shift from technology-provider to value-based service brokerage </a:t>
                      </a:r>
                    </a:p>
                    <a:p>
                      <a:pPr marL="0" marR="0" lvl="3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 Innovation for differentiation and disruption</a:t>
                      </a:r>
                    </a:p>
                  </a:txBody>
                  <a:tcPr marL="0" marR="0" marT="8890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4150" indent="0">
                        <a:lnSpc>
                          <a:spcPct val="100000"/>
                        </a:lnSpc>
                        <a:spcBef>
                          <a:spcPts val="620"/>
                        </a:spcBef>
                        <a:buClr>
                          <a:schemeClr val="accent1"/>
                        </a:buClr>
                        <a:buNone/>
                        <a:tabLst/>
                      </a:pPr>
                      <a:r>
                        <a:rPr lang="en-GB" sz="1350" spc="-5" dirty="0">
                          <a:solidFill>
                            <a:schemeClr val="accent1"/>
                          </a:solidFill>
                          <a:latin typeface="Calibri"/>
                          <a:cs typeface="Calibri"/>
                        </a:rPr>
                        <a:t>SB</a:t>
                      </a:r>
                      <a:r>
                        <a:rPr lang="en-GB" sz="1350" spc="-5" baseline="0" dirty="0">
                          <a:solidFill>
                            <a:schemeClr val="accent1"/>
                          </a:solidFill>
                          <a:latin typeface="Calibri"/>
                          <a:cs typeface="Calibri"/>
                        </a:rPr>
                        <a:t> and </a:t>
                      </a:r>
                      <a:r>
                        <a:rPr sz="1350" spc="-5" dirty="0">
                          <a:solidFill>
                            <a:schemeClr val="accent1"/>
                          </a:solidFill>
                          <a:latin typeface="Calibri"/>
                          <a:cs typeface="Calibri"/>
                        </a:rPr>
                        <a:t>Mid-Market </a:t>
                      </a:r>
                      <a:endParaRPr lang="en-GB" sz="1350" spc="-5" dirty="0">
                        <a:solidFill>
                          <a:schemeClr val="accent1"/>
                        </a:solidFill>
                        <a:latin typeface="Calibri"/>
                        <a:cs typeface="Calibri"/>
                      </a:endParaRPr>
                    </a:p>
                    <a:p>
                      <a:pPr marL="469900" indent="-285750">
                        <a:lnSpc>
                          <a:spcPct val="100000"/>
                        </a:lnSpc>
                        <a:spcBef>
                          <a:spcPts val="620"/>
                        </a:spcBef>
                        <a:buClr>
                          <a:schemeClr val="accent1"/>
                        </a:buClr>
                        <a:buFont typeface="Arial" charset="0"/>
                        <a:buChar char="•"/>
                        <a:tabLst/>
                      </a:pPr>
                      <a:r>
                        <a:rPr lang="en-GB" sz="1350" spc="-5" dirty="0">
                          <a:solidFill>
                            <a:schemeClr val="accent1"/>
                          </a:solidFill>
                          <a:latin typeface="Calibri"/>
                          <a:cs typeface="Calibri"/>
                        </a:rPr>
                        <a:t>CIO, CTO, VP, IT</a:t>
                      </a:r>
                      <a:r>
                        <a:rPr lang="en-GB" sz="1350" spc="-5" baseline="0" dirty="0">
                          <a:solidFill>
                            <a:schemeClr val="accent1"/>
                          </a:solidFill>
                          <a:latin typeface="Calibri"/>
                          <a:cs typeface="Calibri"/>
                        </a:rPr>
                        <a:t> Director</a:t>
                      </a:r>
                      <a:endParaRPr sz="1350" dirty="0">
                        <a:solidFill>
                          <a:schemeClr val="accent1"/>
                        </a:solidFill>
                        <a:latin typeface="Calibri"/>
                        <a:cs typeface="Calibri"/>
                      </a:endParaRPr>
                    </a:p>
                    <a:p>
                      <a:pPr marL="446088" lvl="1" indent="-258763">
                        <a:lnSpc>
                          <a:spcPct val="100000"/>
                        </a:lnSpc>
                        <a:spcBef>
                          <a:spcPts val="870"/>
                        </a:spcBef>
                        <a:buClr>
                          <a:schemeClr val="accent1"/>
                        </a:buClr>
                        <a:buFont typeface="Arial" charset="0"/>
                        <a:buChar char="•"/>
                        <a:tabLst>
                          <a:tab pos="1003300" algn="l"/>
                        </a:tabLst>
                      </a:pPr>
                      <a:r>
                        <a:rPr lang="en-GB" sz="1350" spc="-5" dirty="0">
                          <a:solidFill>
                            <a:schemeClr val="accent1"/>
                          </a:solidFill>
                          <a:latin typeface="Calibri"/>
                          <a:cs typeface="Calibri"/>
                        </a:rPr>
                        <a:t>COO,</a:t>
                      </a:r>
                      <a:r>
                        <a:rPr lang="en-GB" sz="1350" spc="-5" baseline="0" dirty="0">
                          <a:solidFill>
                            <a:schemeClr val="accent1"/>
                          </a:solidFill>
                          <a:latin typeface="Calibri"/>
                          <a:cs typeface="Calibri"/>
                        </a:rPr>
                        <a:t> Head of Customer Support, Service, Experience</a:t>
                      </a:r>
                      <a:endParaRPr sz="1350" dirty="0">
                        <a:solidFill>
                          <a:schemeClr val="accent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7874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2981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Shape 595"/>
          <p:cNvSpPr txBox="1">
            <a:spLocks noGrp="1"/>
          </p:cNvSpPr>
          <p:nvPr>
            <p:ph type="title"/>
          </p:nvPr>
        </p:nvSpPr>
        <p:spPr>
          <a:xfrm>
            <a:off x="228275" y="193300"/>
            <a:ext cx="8244300" cy="5727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r>
              <a:rPr lang="en-US" dirty="0"/>
              <a:t>X Series Campaign Strategy</a:t>
            </a:r>
          </a:p>
        </p:txBody>
      </p:sp>
      <p:sp>
        <p:nvSpPr>
          <p:cNvPr id="618" name="Shape 618"/>
          <p:cNvSpPr txBox="1">
            <a:spLocks noGrp="1"/>
          </p:cNvSpPr>
          <p:nvPr>
            <p:ph type="sldNum" idx="12"/>
          </p:nvPr>
        </p:nvSpPr>
        <p:spPr>
          <a:xfrm>
            <a:off x="4297650" y="4846698"/>
            <a:ext cx="548700" cy="29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619" name="Shape 619"/>
          <p:cNvSpPr txBox="1">
            <a:spLocks noGrp="1"/>
          </p:cNvSpPr>
          <p:nvPr>
            <p:ph type="sldNum" idx="5"/>
          </p:nvPr>
        </p:nvSpPr>
        <p:spPr>
          <a:xfrm>
            <a:off x="4297650" y="4846698"/>
            <a:ext cx="548700" cy="29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39" name="Shape 484"/>
          <p:cNvSpPr txBox="1">
            <a:spLocks noGrp="1"/>
          </p:cNvSpPr>
          <p:nvPr>
            <p:ph type="body" idx="1"/>
          </p:nvPr>
        </p:nvSpPr>
        <p:spPr>
          <a:xfrm>
            <a:off x="85049" y="901798"/>
            <a:ext cx="5219382" cy="3688959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14325" lvl="0" indent="-200025">
              <a:lnSpc>
                <a:spcPts val="1800"/>
              </a:lnSpc>
              <a:spcBef>
                <a:spcPts val="400"/>
              </a:spcBef>
              <a:buSzPct val="100000"/>
            </a:pPr>
            <a:r>
              <a:rPr lang="en-GB" sz="1350" dirty="0"/>
              <a:t>This campaign is designed to leverage digital marketing strategies to reach a broader audience over the length of the campaign.</a:t>
            </a:r>
          </a:p>
          <a:p>
            <a:pPr marL="314325" lvl="0" indent="-200025">
              <a:lnSpc>
                <a:spcPts val="1800"/>
              </a:lnSpc>
              <a:spcBef>
                <a:spcPts val="400"/>
              </a:spcBef>
              <a:buSzPct val="100000"/>
            </a:pPr>
            <a:r>
              <a:rPr lang="en-GB" sz="1350" dirty="0"/>
              <a:t>Monitoring the level of engagement (opens clicks and downloads) will identify contacts who are most interested and in the topics. </a:t>
            </a:r>
          </a:p>
        </p:txBody>
      </p:sp>
    </p:spTree>
    <p:extLst>
      <p:ext uri="{BB962C8B-B14F-4D97-AF65-F5344CB8AC3E}">
        <p14:creationId xmlns:p14="http://schemas.microsoft.com/office/powerpoint/2010/main" val="15205898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Shape 595"/>
          <p:cNvSpPr txBox="1">
            <a:spLocks noGrp="1"/>
          </p:cNvSpPr>
          <p:nvPr>
            <p:ph type="title"/>
          </p:nvPr>
        </p:nvSpPr>
        <p:spPr>
          <a:xfrm>
            <a:off x="228275" y="193300"/>
            <a:ext cx="8244300" cy="5727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r>
              <a:rPr lang="en-US" dirty="0"/>
              <a:t>X Series Campaign Flow - email</a:t>
            </a:r>
          </a:p>
        </p:txBody>
      </p:sp>
      <p:sp>
        <p:nvSpPr>
          <p:cNvPr id="618" name="Shape 618"/>
          <p:cNvSpPr txBox="1">
            <a:spLocks noGrp="1"/>
          </p:cNvSpPr>
          <p:nvPr>
            <p:ph type="sldNum" idx="12"/>
          </p:nvPr>
        </p:nvSpPr>
        <p:spPr>
          <a:xfrm>
            <a:off x="4297650" y="4846698"/>
            <a:ext cx="548700" cy="29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619" name="Shape 619"/>
          <p:cNvSpPr txBox="1">
            <a:spLocks noGrp="1"/>
          </p:cNvSpPr>
          <p:nvPr>
            <p:ph type="sldNum" idx="5"/>
          </p:nvPr>
        </p:nvSpPr>
        <p:spPr>
          <a:xfrm>
            <a:off x="4297650" y="4846698"/>
            <a:ext cx="548700" cy="29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 dirty="0"/>
          </a:p>
        </p:txBody>
      </p:sp>
      <p:grpSp>
        <p:nvGrpSpPr>
          <p:cNvPr id="3" name="Group 2"/>
          <p:cNvGrpSpPr/>
          <p:nvPr/>
        </p:nvGrpSpPr>
        <p:grpSpPr>
          <a:xfrm>
            <a:off x="4092244" y="1165674"/>
            <a:ext cx="1022049" cy="1598307"/>
            <a:chOff x="327066" y="1165673"/>
            <a:chExt cx="1227600" cy="1919754"/>
          </a:xfrm>
        </p:grpSpPr>
        <p:sp>
          <p:nvSpPr>
            <p:cNvPr id="7" name="object 2"/>
            <p:cNvSpPr/>
            <p:nvPr/>
          </p:nvSpPr>
          <p:spPr>
            <a:xfrm>
              <a:off x="327066" y="1165673"/>
              <a:ext cx="1227600" cy="1919754"/>
            </a:xfrm>
            <a:custGeom>
              <a:avLst/>
              <a:gdLst/>
              <a:ahLst/>
              <a:cxnLst/>
              <a:rect l="l" t="t" r="r" b="b"/>
              <a:pathLst>
                <a:path w="1431925" h="1476375">
                  <a:moveTo>
                    <a:pt x="0" y="0"/>
                  </a:moveTo>
                  <a:lnTo>
                    <a:pt x="1431899" y="0"/>
                  </a:lnTo>
                  <a:lnTo>
                    <a:pt x="1431899" y="1475999"/>
                  </a:lnTo>
                  <a:lnTo>
                    <a:pt x="0" y="14759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20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11"/>
            <p:cNvSpPr txBox="1"/>
            <p:nvPr/>
          </p:nvSpPr>
          <p:spPr>
            <a:xfrm>
              <a:off x="327066" y="1178429"/>
              <a:ext cx="1227600" cy="158652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4763" algn="ctr">
                <a:lnSpc>
                  <a:spcPct val="100000"/>
                </a:lnSpc>
              </a:pPr>
              <a:r>
                <a:rPr sz="1000" spc="-5" dirty="0">
                  <a:solidFill>
                    <a:srgbClr val="FFFFFF"/>
                  </a:solidFill>
                  <a:latin typeface="Calibri"/>
                  <a:cs typeface="Calibri"/>
                </a:rPr>
                <a:t>Week</a:t>
              </a:r>
              <a:r>
                <a:rPr sz="1000" spc="-15" dirty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lang="en-US" sz="1000" dirty="0">
                  <a:solidFill>
                    <a:srgbClr val="FFFFFF"/>
                  </a:solidFill>
                  <a:latin typeface="Calibri"/>
                  <a:cs typeface="Calibri"/>
                </a:rPr>
                <a:t>3</a:t>
              </a:r>
              <a:endParaRPr lang="en-GB" sz="1000" dirty="0">
                <a:solidFill>
                  <a:srgbClr val="FFFFFF"/>
                </a:solidFill>
                <a:latin typeface="Calibri"/>
                <a:cs typeface="Calibri"/>
              </a:endParaRPr>
            </a:p>
            <a:p>
              <a:pPr marL="4763" algn="ctr">
                <a:lnSpc>
                  <a:spcPct val="100000"/>
                </a:lnSpc>
              </a:pPr>
              <a:endParaRPr lang="en-GB" sz="1000" dirty="0">
                <a:solidFill>
                  <a:srgbClr val="FFFFFF"/>
                </a:solidFill>
                <a:latin typeface="Calibri"/>
                <a:cs typeface="Calibri"/>
              </a:endParaRPr>
            </a:p>
            <a:p>
              <a:pPr marL="4763" algn="ctr">
                <a:lnSpc>
                  <a:spcPct val="100000"/>
                </a:lnSpc>
              </a:pPr>
              <a:endParaRPr lang="en-GB" sz="1000" dirty="0">
                <a:solidFill>
                  <a:srgbClr val="FFFFFF"/>
                </a:solidFill>
                <a:latin typeface="Calibri"/>
                <a:cs typeface="Calibri"/>
              </a:endParaRPr>
            </a:p>
            <a:p>
              <a:pPr marL="4763" algn="ctr">
                <a:lnSpc>
                  <a:spcPct val="100000"/>
                </a:lnSpc>
              </a:pPr>
              <a:endParaRPr lang="en-GB" sz="1000" dirty="0">
                <a:solidFill>
                  <a:srgbClr val="FFFFFF"/>
                </a:solidFill>
                <a:latin typeface="Calibri"/>
                <a:cs typeface="Calibri"/>
              </a:endParaRPr>
            </a:p>
            <a:p>
              <a:pPr marL="4763" algn="ctr">
                <a:lnSpc>
                  <a:spcPct val="100000"/>
                </a:lnSpc>
              </a:pPr>
              <a:endParaRPr lang="en-GB" sz="1000" dirty="0">
                <a:solidFill>
                  <a:srgbClr val="FFFFFF"/>
                </a:solidFill>
                <a:latin typeface="Calibri"/>
                <a:cs typeface="Calibri"/>
              </a:endParaRPr>
            </a:p>
            <a:p>
              <a:pPr marL="4763" algn="ctr">
                <a:lnSpc>
                  <a:spcPct val="100000"/>
                </a:lnSpc>
                <a:spcBef>
                  <a:spcPts val="600"/>
                </a:spcBef>
              </a:pPr>
              <a:r>
                <a:rPr lang="en-GB" sz="1000" dirty="0">
                  <a:solidFill>
                    <a:srgbClr val="FFFFFF"/>
                  </a:solidFill>
                  <a:latin typeface="Calibri"/>
                  <a:cs typeface="Calibri"/>
                </a:rPr>
                <a:t>Awareness Email 3</a:t>
              </a:r>
            </a:p>
            <a:p>
              <a:pPr marL="4763" algn="ctr">
                <a:lnSpc>
                  <a:spcPct val="100000"/>
                </a:lnSpc>
              </a:pPr>
              <a:r>
                <a:rPr lang="en-GB" sz="1000" dirty="0">
                  <a:solidFill>
                    <a:srgbClr val="FFFFFF"/>
                  </a:solidFill>
                  <a:latin typeface="Calibri"/>
                  <a:cs typeface="Calibri"/>
                </a:rPr>
                <a:t>Frost &amp; Sullivan Report</a:t>
              </a:r>
              <a:endParaRPr sz="1000" dirty="0">
                <a:latin typeface="Calibri"/>
                <a:cs typeface="Calibri"/>
              </a:endParaRPr>
            </a:p>
          </p:txBody>
        </p:sp>
        <p:sp>
          <p:nvSpPr>
            <p:cNvPr id="8" name="object 7"/>
            <p:cNvSpPr/>
            <p:nvPr/>
          </p:nvSpPr>
          <p:spPr>
            <a:xfrm>
              <a:off x="641742" y="1508693"/>
              <a:ext cx="572699" cy="572699"/>
            </a:xfrm>
            <a:prstGeom prst="rect">
              <a:avLst/>
            </a:pr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5873008" y="1165675"/>
            <a:ext cx="1022049" cy="1598306"/>
            <a:chOff x="327066" y="1165674"/>
            <a:chExt cx="1227600" cy="1919753"/>
          </a:xfrm>
        </p:grpSpPr>
        <p:sp>
          <p:nvSpPr>
            <p:cNvPr id="73" name="object 2"/>
            <p:cNvSpPr/>
            <p:nvPr/>
          </p:nvSpPr>
          <p:spPr>
            <a:xfrm>
              <a:off x="327066" y="1165674"/>
              <a:ext cx="1227600" cy="1919753"/>
            </a:xfrm>
            <a:custGeom>
              <a:avLst/>
              <a:gdLst/>
              <a:ahLst/>
              <a:cxnLst/>
              <a:rect l="l" t="t" r="r" b="b"/>
              <a:pathLst>
                <a:path w="1431925" h="1476375">
                  <a:moveTo>
                    <a:pt x="0" y="0"/>
                  </a:moveTo>
                  <a:lnTo>
                    <a:pt x="1431899" y="0"/>
                  </a:lnTo>
                  <a:lnTo>
                    <a:pt x="1431899" y="1475999"/>
                  </a:lnTo>
                  <a:lnTo>
                    <a:pt x="0" y="14759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20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11"/>
            <p:cNvSpPr txBox="1"/>
            <p:nvPr/>
          </p:nvSpPr>
          <p:spPr>
            <a:xfrm>
              <a:off x="327066" y="1178429"/>
              <a:ext cx="1227600" cy="1771363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4763" algn="ctr">
                <a:lnSpc>
                  <a:spcPct val="100000"/>
                </a:lnSpc>
              </a:pPr>
              <a:r>
                <a:rPr sz="1000" spc="-5" dirty="0">
                  <a:solidFill>
                    <a:srgbClr val="FFFFFF"/>
                  </a:solidFill>
                  <a:latin typeface="Calibri"/>
                  <a:cs typeface="Calibri"/>
                </a:rPr>
                <a:t>Week</a:t>
              </a:r>
              <a:r>
                <a:rPr sz="1000" spc="-15" dirty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lang="en-GB" sz="1000" dirty="0">
                  <a:solidFill>
                    <a:srgbClr val="FFFFFF"/>
                  </a:solidFill>
                  <a:latin typeface="Calibri"/>
                  <a:cs typeface="Calibri"/>
                </a:rPr>
                <a:t>4</a:t>
              </a:r>
            </a:p>
            <a:p>
              <a:pPr marL="4763" algn="ctr">
                <a:lnSpc>
                  <a:spcPct val="100000"/>
                </a:lnSpc>
              </a:pPr>
              <a:endParaRPr lang="en-GB" sz="1000" dirty="0">
                <a:solidFill>
                  <a:srgbClr val="FFFFFF"/>
                </a:solidFill>
                <a:latin typeface="Calibri"/>
                <a:cs typeface="Calibri"/>
              </a:endParaRPr>
            </a:p>
            <a:p>
              <a:pPr marL="4763" algn="ctr">
                <a:lnSpc>
                  <a:spcPct val="100000"/>
                </a:lnSpc>
              </a:pPr>
              <a:endParaRPr lang="en-GB" sz="1000" dirty="0">
                <a:solidFill>
                  <a:srgbClr val="FFFFFF"/>
                </a:solidFill>
                <a:latin typeface="Calibri"/>
                <a:cs typeface="Calibri"/>
              </a:endParaRPr>
            </a:p>
            <a:p>
              <a:pPr marL="4763" algn="ctr">
                <a:lnSpc>
                  <a:spcPct val="100000"/>
                </a:lnSpc>
              </a:pPr>
              <a:endParaRPr lang="en-GB" sz="1000" dirty="0">
                <a:solidFill>
                  <a:srgbClr val="FFFFFF"/>
                </a:solidFill>
                <a:latin typeface="Calibri"/>
                <a:cs typeface="Calibri"/>
              </a:endParaRPr>
            </a:p>
            <a:p>
              <a:pPr marL="4763" algn="ctr">
                <a:lnSpc>
                  <a:spcPct val="100000"/>
                </a:lnSpc>
              </a:pPr>
              <a:endParaRPr lang="en-GB" sz="1000" dirty="0">
                <a:solidFill>
                  <a:srgbClr val="FFFFFF"/>
                </a:solidFill>
                <a:latin typeface="Calibri"/>
                <a:cs typeface="Calibri"/>
              </a:endParaRPr>
            </a:p>
            <a:p>
              <a:pPr marL="4763" algn="ctr">
                <a:lnSpc>
                  <a:spcPct val="100000"/>
                </a:lnSpc>
                <a:spcBef>
                  <a:spcPts val="600"/>
                </a:spcBef>
              </a:pPr>
              <a:r>
                <a:rPr lang="en-GB" sz="1000" dirty="0">
                  <a:solidFill>
                    <a:srgbClr val="FFFFFF"/>
                  </a:solidFill>
                  <a:latin typeface="Calibri"/>
                  <a:cs typeface="Calibri"/>
                </a:rPr>
                <a:t>Awareness Email 4</a:t>
              </a:r>
            </a:p>
            <a:p>
              <a:pPr marL="4763" algn="ctr">
                <a:lnSpc>
                  <a:spcPct val="100000"/>
                </a:lnSpc>
              </a:pPr>
              <a:r>
                <a:rPr lang="en-GB" sz="1000" dirty="0">
                  <a:solidFill>
                    <a:srgbClr val="FFFFFF"/>
                  </a:solidFill>
                  <a:latin typeface="Calibri"/>
                  <a:cs typeface="Calibri"/>
                </a:rPr>
                <a:t>Gartner Magic Quadrant </a:t>
              </a:r>
              <a:r>
                <a:rPr lang="en-GB" sz="1000" dirty="0" err="1">
                  <a:solidFill>
                    <a:srgbClr val="FFFFFF"/>
                  </a:solidFill>
                  <a:latin typeface="Calibri"/>
                  <a:cs typeface="Calibri"/>
                </a:rPr>
                <a:t>UCaaS</a:t>
              </a:r>
              <a:r>
                <a:rPr lang="en-GB" sz="1000" dirty="0">
                  <a:solidFill>
                    <a:srgbClr val="FFFFFF"/>
                  </a:solidFill>
                  <a:latin typeface="Calibri"/>
                  <a:cs typeface="Calibri"/>
                </a:rPr>
                <a:t> Report</a:t>
              </a:r>
              <a:endParaRPr sz="1000" dirty="0">
                <a:latin typeface="Calibri"/>
                <a:cs typeface="Calibri"/>
              </a:endParaRPr>
            </a:p>
          </p:txBody>
        </p:sp>
        <p:sp>
          <p:nvSpPr>
            <p:cNvPr id="74" name="object 7"/>
            <p:cNvSpPr/>
            <p:nvPr/>
          </p:nvSpPr>
          <p:spPr>
            <a:xfrm>
              <a:off x="641742" y="1508693"/>
              <a:ext cx="572699" cy="572699"/>
            </a:xfrm>
            <a:prstGeom prst="rect">
              <a:avLst/>
            </a:pr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7573102" y="1165675"/>
            <a:ext cx="1022049" cy="1598306"/>
            <a:chOff x="327066" y="1165674"/>
            <a:chExt cx="1227600" cy="1919753"/>
          </a:xfrm>
        </p:grpSpPr>
        <p:sp>
          <p:nvSpPr>
            <p:cNvPr id="77" name="object 2"/>
            <p:cNvSpPr/>
            <p:nvPr/>
          </p:nvSpPr>
          <p:spPr>
            <a:xfrm>
              <a:off x="327066" y="1165674"/>
              <a:ext cx="1227600" cy="1919753"/>
            </a:xfrm>
            <a:custGeom>
              <a:avLst/>
              <a:gdLst/>
              <a:ahLst/>
              <a:cxnLst/>
              <a:rect l="l" t="t" r="r" b="b"/>
              <a:pathLst>
                <a:path w="1431925" h="1476375">
                  <a:moveTo>
                    <a:pt x="0" y="0"/>
                  </a:moveTo>
                  <a:lnTo>
                    <a:pt x="1431899" y="0"/>
                  </a:lnTo>
                  <a:lnTo>
                    <a:pt x="1431899" y="1475999"/>
                  </a:lnTo>
                  <a:lnTo>
                    <a:pt x="0" y="14759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20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11"/>
            <p:cNvSpPr txBox="1"/>
            <p:nvPr/>
          </p:nvSpPr>
          <p:spPr>
            <a:xfrm>
              <a:off x="327066" y="1178429"/>
              <a:ext cx="1227600" cy="1771363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4763" algn="ctr">
                <a:lnSpc>
                  <a:spcPct val="100000"/>
                </a:lnSpc>
              </a:pPr>
              <a:r>
                <a:rPr sz="1000" spc="-5" dirty="0">
                  <a:solidFill>
                    <a:srgbClr val="FFFFFF"/>
                  </a:solidFill>
                  <a:latin typeface="Calibri"/>
                  <a:cs typeface="Calibri"/>
                </a:rPr>
                <a:t>Week</a:t>
              </a:r>
              <a:r>
                <a:rPr sz="1000" spc="-15" dirty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lang="en-GB" sz="1000" dirty="0">
                  <a:solidFill>
                    <a:srgbClr val="FFFFFF"/>
                  </a:solidFill>
                  <a:latin typeface="Calibri"/>
                  <a:cs typeface="Calibri"/>
                </a:rPr>
                <a:t>5</a:t>
              </a:r>
            </a:p>
            <a:p>
              <a:pPr marL="4763" algn="ctr">
                <a:lnSpc>
                  <a:spcPct val="100000"/>
                </a:lnSpc>
              </a:pPr>
              <a:endParaRPr lang="en-GB" sz="1000" dirty="0">
                <a:solidFill>
                  <a:srgbClr val="FFFFFF"/>
                </a:solidFill>
                <a:latin typeface="Calibri"/>
                <a:cs typeface="Calibri"/>
              </a:endParaRPr>
            </a:p>
            <a:p>
              <a:pPr marL="4763" algn="ctr">
                <a:lnSpc>
                  <a:spcPct val="100000"/>
                </a:lnSpc>
              </a:pPr>
              <a:endParaRPr lang="en-GB" sz="1000" dirty="0">
                <a:solidFill>
                  <a:srgbClr val="FFFFFF"/>
                </a:solidFill>
                <a:latin typeface="Calibri"/>
                <a:cs typeface="Calibri"/>
              </a:endParaRPr>
            </a:p>
            <a:p>
              <a:pPr marL="4763" algn="ctr">
                <a:lnSpc>
                  <a:spcPct val="100000"/>
                </a:lnSpc>
              </a:pPr>
              <a:endParaRPr lang="en-GB" sz="1000" dirty="0">
                <a:solidFill>
                  <a:srgbClr val="FFFFFF"/>
                </a:solidFill>
                <a:latin typeface="Calibri"/>
                <a:cs typeface="Calibri"/>
              </a:endParaRPr>
            </a:p>
            <a:p>
              <a:pPr marL="4763" algn="ctr">
                <a:lnSpc>
                  <a:spcPct val="100000"/>
                </a:lnSpc>
              </a:pPr>
              <a:endParaRPr lang="en-GB" sz="1000" dirty="0">
                <a:solidFill>
                  <a:srgbClr val="FFFFFF"/>
                </a:solidFill>
                <a:latin typeface="Calibri"/>
                <a:cs typeface="Calibri"/>
              </a:endParaRPr>
            </a:p>
            <a:p>
              <a:pPr marL="4763" algn="ctr">
                <a:lnSpc>
                  <a:spcPct val="100000"/>
                </a:lnSpc>
                <a:spcBef>
                  <a:spcPts val="600"/>
                </a:spcBef>
              </a:pPr>
              <a:r>
                <a:rPr lang="en-GB" sz="1000" dirty="0">
                  <a:solidFill>
                    <a:srgbClr val="FFFFFF"/>
                  </a:solidFill>
                  <a:latin typeface="Calibri"/>
                  <a:cs typeface="Calibri"/>
                </a:rPr>
                <a:t>Awareness Email 5</a:t>
              </a:r>
            </a:p>
            <a:p>
              <a:pPr marL="4763" algn="ctr">
                <a:lnSpc>
                  <a:spcPct val="100000"/>
                </a:lnSpc>
              </a:pPr>
              <a:r>
                <a:rPr lang="en-GB" sz="1000" dirty="0">
                  <a:solidFill>
                    <a:srgbClr val="FFFFFF"/>
                  </a:solidFill>
                  <a:latin typeface="Calibri"/>
                  <a:cs typeface="Calibri"/>
                </a:rPr>
                <a:t>Gartner Magic Quadrant </a:t>
              </a:r>
              <a:r>
                <a:rPr lang="en-GB" sz="1000" dirty="0" err="1">
                  <a:solidFill>
                    <a:srgbClr val="FFFFFF"/>
                  </a:solidFill>
                  <a:latin typeface="Calibri"/>
                  <a:cs typeface="Calibri"/>
                </a:rPr>
                <a:t>CCaaS</a:t>
              </a:r>
              <a:r>
                <a:rPr lang="en-GB" sz="1000" dirty="0">
                  <a:solidFill>
                    <a:srgbClr val="FFFFFF"/>
                  </a:solidFill>
                  <a:latin typeface="Calibri"/>
                  <a:cs typeface="Calibri"/>
                </a:rPr>
                <a:t> Report</a:t>
              </a:r>
              <a:endParaRPr sz="1000" dirty="0">
                <a:latin typeface="Calibri"/>
                <a:cs typeface="Calibri"/>
              </a:endParaRPr>
            </a:p>
          </p:txBody>
        </p:sp>
        <p:sp>
          <p:nvSpPr>
            <p:cNvPr id="78" name="object 7"/>
            <p:cNvSpPr/>
            <p:nvPr/>
          </p:nvSpPr>
          <p:spPr>
            <a:xfrm>
              <a:off x="641742" y="1508693"/>
              <a:ext cx="572699" cy="572699"/>
            </a:xfrm>
            <a:prstGeom prst="rect">
              <a:avLst/>
            </a:pr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0" name="object 18"/>
          <p:cNvSpPr/>
          <p:nvPr/>
        </p:nvSpPr>
        <p:spPr>
          <a:xfrm>
            <a:off x="4343200" y="3297046"/>
            <a:ext cx="572699" cy="572699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22"/>
          <p:cNvSpPr txBox="1"/>
          <p:nvPr/>
        </p:nvSpPr>
        <p:spPr>
          <a:xfrm>
            <a:off x="3902550" y="3140645"/>
            <a:ext cx="1431925" cy="1574790"/>
          </a:xfrm>
          <a:prstGeom prst="rect">
            <a:avLst/>
          </a:prstGeom>
          <a:ln w="9524">
            <a:solidFill>
              <a:srgbClr val="D9D9D9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 dirty="0">
              <a:latin typeface="Times New Roman"/>
              <a:cs typeface="Times New Roman"/>
            </a:endParaRPr>
          </a:p>
          <a:p>
            <a:pPr marL="212090" marR="151130" indent="117475">
              <a:lnSpc>
                <a:spcPts val="1430"/>
              </a:lnSpc>
              <a:spcBef>
                <a:spcPts val="905"/>
              </a:spcBef>
            </a:pPr>
            <a:r>
              <a:rPr sz="1200" spc="-5" dirty="0">
                <a:solidFill>
                  <a:schemeClr val="accent1"/>
                </a:solidFill>
                <a:latin typeface="Calibri"/>
                <a:cs typeface="Calibri"/>
              </a:rPr>
              <a:t>Social Media:  Social posts,</a:t>
            </a:r>
            <a:r>
              <a:rPr sz="1200" spc="-85" dirty="0">
                <a:solidFill>
                  <a:schemeClr val="accent1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chemeClr val="accent1"/>
                </a:solidFill>
                <a:latin typeface="Calibri"/>
                <a:cs typeface="Calibri"/>
              </a:rPr>
              <a:t>blog</a:t>
            </a:r>
            <a:endParaRPr sz="1200" dirty="0">
              <a:solidFill>
                <a:schemeClr val="accent1"/>
              </a:solidFill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50" dirty="0">
              <a:solidFill>
                <a:schemeClr val="accent1"/>
              </a:solidFill>
              <a:latin typeface="Times New Roman"/>
              <a:cs typeface="Times New Roman"/>
            </a:endParaRPr>
          </a:p>
          <a:p>
            <a:pPr marL="389255">
              <a:lnSpc>
                <a:spcPct val="100000"/>
              </a:lnSpc>
            </a:pPr>
            <a:r>
              <a:rPr sz="1200" spc="-5" dirty="0">
                <a:solidFill>
                  <a:schemeClr val="accent1"/>
                </a:solidFill>
                <a:latin typeface="Calibri"/>
                <a:cs typeface="Calibri"/>
              </a:rPr>
              <a:t>Banner</a:t>
            </a:r>
            <a:r>
              <a:rPr sz="1200" spc="-15" dirty="0">
                <a:solidFill>
                  <a:schemeClr val="accent1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chemeClr val="accent1"/>
                </a:solidFill>
                <a:latin typeface="Calibri"/>
                <a:cs typeface="Calibri"/>
              </a:rPr>
              <a:t>Ads</a:t>
            </a:r>
            <a:endParaRPr sz="1200" dirty="0">
              <a:solidFill>
                <a:schemeClr val="accent1"/>
              </a:solidFill>
              <a:latin typeface="Calibri"/>
              <a:cs typeface="Calibri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5456420" y="3241352"/>
            <a:ext cx="3392305" cy="0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/>
          <p:nvPr/>
        </p:nvCxnSpPr>
        <p:spPr>
          <a:xfrm flipH="1">
            <a:off x="327066" y="3241352"/>
            <a:ext cx="3392305" cy="0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92EEA82-103E-4C6B-B443-5D8B01253059}"/>
              </a:ext>
            </a:extLst>
          </p:cNvPr>
          <p:cNvGrpSpPr/>
          <p:nvPr/>
        </p:nvGrpSpPr>
        <p:grpSpPr>
          <a:xfrm>
            <a:off x="435610" y="1171623"/>
            <a:ext cx="1022049" cy="1598306"/>
            <a:chOff x="327066" y="1165674"/>
            <a:chExt cx="1227600" cy="1919753"/>
          </a:xfrm>
        </p:grpSpPr>
        <p:sp>
          <p:nvSpPr>
            <p:cNvPr id="30" name="object 2">
              <a:extLst>
                <a:ext uri="{FF2B5EF4-FFF2-40B4-BE49-F238E27FC236}">
                  <a16:creationId xmlns:a16="http://schemas.microsoft.com/office/drawing/2014/main" id="{0FC797BA-8F03-4A8D-9269-249BB323CA8A}"/>
                </a:ext>
              </a:extLst>
            </p:cNvPr>
            <p:cNvSpPr/>
            <p:nvPr/>
          </p:nvSpPr>
          <p:spPr>
            <a:xfrm>
              <a:off x="327066" y="1165674"/>
              <a:ext cx="1227600" cy="1919753"/>
            </a:xfrm>
            <a:custGeom>
              <a:avLst/>
              <a:gdLst/>
              <a:ahLst/>
              <a:cxnLst/>
              <a:rect l="l" t="t" r="r" b="b"/>
              <a:pathLst>
                <a:path w="1431925" h="1476375">
                  <a:moveTo>
                    <a:pt x="0" y="0"/>
                  </a:moveTo>
                  <a:lnTo>
                    <a:pt x="1431899" y="0"/>
                  </a:lnTo>
                  <a:lnTo>
                    <a:pt x="1431899" y="1475999"/>
                  </a:lnTo>
                  <a:lnTo>
                    <a:pt x="0" y="14759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20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11">
              <a:extLst>
                <a:ext uri="{FF2B5EF4-FFF2-40B4-BE49-F238E27FC236}">
                  <a16:creationId xmlns:a16="http://schemas.microsoft.com/office/drawing/2014/main" id="{2E7ABC45-7C3E-490C-9146-5E4618576297}"/>
                </a:ext>
              </a:extLst>
            </p:cNvPr>
            <p:cNvSpPr txBox="1"/>
            <p:nvPr/>
          </p:nvSpPr>
          <p:spPr>
            <a:xfrm>
              <a:off x="327066" y="1178429"/>
              <a:ext cx="1227600" cy="1401687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4763" algn="ctr">
                <a:lnSpc>
                  <a:spcPct val="100000"/>
                </a:lnSpc>
              </a:pPr>
              <a:r>
                <a:rPr sz="1000" spc="-5" dirty="0">
                  <a:solidFill>
                    <a:srgbClr val="FFFFFF"/>
                  </a:solidFill>
                  <a:latin typeface="Calibri"/>
                  <a:cs typeface="Calibri"/>
                </a:rPr>
                <a:t>Week</a:t>
              </a:r>
              <a:r>
                <a:rPr sz="1000" spc="-15" dirty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lang="en-GB" sz="1000" dirty="0">
                  <a:solidFill>
                    <a:srgbClr val="FFFFFF"/>
                  </a:solidFill>
                  <a:latin typeface="Calibri"/>
                  <a:cs typeface="Calibri"/>
                </a:rPr>
                <a:t>1</a:t>
              </a:r>
            </a:p>
            <a:p>
              <a:pPr marL="4763" algn="ctr">
                <a:lnSpc>
                  <a:spcPct val="100000"/>
                </a:lnSpc>
              </a:pPr>
              <a:endParaRPr lang="en-GB" sz="1000" dirty="0">
                <a:solidFill>
                  <a:srgbClr val="FFFFFF"/>
                </a:solidFill>
                <a:latin typeface="Calibri"/>
                <a:cs typeface="Calibri"/>
              </a:endParaRPr>
            </a:p>
            <a:p>
              <a:pPr marL="4763" algn="ctr">
                <a:lnSpc>
                  <a:spcPct val="100000"/>
                </a:lnSpc>
              </a:pPr>
              <a:endParaRPr lang="en-GB" sz="1000" dirty="0">
                <a:solidFill>
                  <a:srgbClr val="FFFFFF"/>
                </a:solidFill>
                <a:latin typeface="Calibri"/>
                <a:cs typeface="Calibri"/>
              </a:endParaRPr>
            </a:p>
            <a:p>
              <a:pPr marL="4763" algn="ctr">
                <a:lnSpc>
                  <a:spcPct val="100000"/>
                </a:lnSpc>
              </a:pPr>
              <a:endParaRPr lang="en-GB" sz="1000" dirty="0">
                <a:solidFill>
                  <a:srgbClr val="FFFFFF"/>
                </a:solidFill>
                <a:latin typeface="Calibri"/>
                <a:cs typeface="Calibri"/>
              </a:endParaRPr>
            </a:p>
            <a:p>
              <a:pPr marL="4763" algn="ctr">
                <a:lnSpc>
                  <a:spcPct val="100000"/>
                </a:lnSpc>
              </a:pPr>
              <a:endParaRPr lang="en-GB" sz="1000" dirty="0">
                <a:solidFill>
                  <a:srgbClr val="FFFFFF"/>
                </a:solidFill>
                <a:latin typeface="Calibri"/>
                <a:cs typeface="Calibri"/>
              </a:endParaRPr>
            </a:p>
            <a:p>
              <a:pPr marL="4763" algn="ctr">
                <a:lnSpc>
                  <a:spcPct val="100000"/>
                </a:lnSpc>
                <a:spcBef>
                  <a:spcPts val="600"/>
                </a:spcBef>
              </a:pPr>
              <a:r>
                <a:rPr lang="en-GB" sz="1000" dirty="0">
                  <a:solidFill>
                    <a:srgbClr val="FFFFFF"/>
                  </a:solidFill>
                  <a:latin typeface="Calibri"/>
                  <a:cs typeface="Calibri"/>
                </a:rPr>
                <a:t>Awareness Email 1</a:t>
              </a:r>
            </a:p>
            <a:p>
              <a:pPr marL="4763" algn="ctr">
                <a:lnSpc>
                  <a:spcPct val="100000"/>
                </a:lnSpc>
              </a:pPr>
              <a:r>
                <a:rPr lang="en-GB" sz="1000" dirty="0">
                  <a:solidFill>
                    <a:srgbClr val="FFFFFF"/>
                  </a:solidFill>
                  <a:latin typeface="Calibri"/>
                  <a:cs typeface="Calibri"/>
                </a:rPr>
                <a:t>X Series Magazine</a:t>
              </a:r>
              <a:endParaRPr sz="1000" dirty="0">
                <a:latin typeface="Calibri"/>
                <a:cs typeface="Calibri"/>
              </a:endParaRPr>
            </a:p>
          </p:txBody>
        </p:sp>
        <p:sp>
          <p:nvSpPr>
            <p:cNvPr id="32" name="object 7">
              <a:extLst>
                <a:ext uri="{FF2B5EF4-FFF2-40B4-BE49-F238E27FC236}">
                  <a16:creationId xmlns:a16="http://schemas.microsoft.com/office/drawing/2014/main" id="{8C25DF9A-C281-44BD-9E63-3878E656EED0}"/>
                </a:ext>
              </a:extLst>
            </p:cNvPr>
            <p:cNvSpPr/>
            <p:nvPr/>
          </p:nvSpPr>
          <p:spPr>
            <a:xfrm>
              <a:off x="641742" y="1508693"/>
              <a:ext cx="572699" cy="572699"/>
            </a:xfrm>
            <a:prstGeom prst="rect">
              <a:avLst/>
            </a:pr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0DB312B-BD05-4ACE-BA5D-F647F3BE0FFC}"/>
              </a:ext>
            </a:extLst>
          </p:cNvPr>
          <p:cNvGrpSpPr/>
          <p:nvPr/>
        </p:nvGrpSpPr>
        <p:grpSpPr>
          <a:xfrm>
            <a:off x="2199740" y="1165674"/>
            <a:ext cx="1022049" cy="1598306"/>
            <a:chOff x="327066" y="1165674"/>
            <a:chExt cx="1227600" cy="1919752"/>
          </a:xfrm>
        </p:grpSpPr>
        <p:sp>
          <p:nvSpPr>
            <p:cNvPr id="34" name="object 2">
              <a:extLst>
                <a:ext uri="{FF2B5EF4-FFF2-40B4-BE49-F238E27FC236}">
                  <a16:creationId xmlns:a16="http://schemas.microsoft.com/office/drawing/2014/main" id="{D3E97FD2-6824-467C-8661-4A293E4FC9C1}"/>
                </a:ext>
              </a:extLst>
            </p:cNvPr>
            <p:cNvSpPr/>
            <p:nvPr/>
          </p:nvSpPr>
          <p:spPr>
            <a:xfrm>
              <a:off x="327066" y="1165674"/>
              <a:ext cx="1227600" cy="1919752"/>
            </a:xfrm>
            <a:custGeom>
              <a:avLst/>
              <a:gdLst/>
              <a:ahLst/>
              <a:cxnLst/>
              <a:rect l="l" t="t" r="r" b="b"/>
              <a:pathLst>
                <a:path w="1431925" h="1476375">
                  <a:moveTo>
                    <a:pt x="0" y="0"/>
                  </a:moveTo>
                  <a:lnTo>
                    <a:pt x="1431899" y="0"/>
                  </a:lnTo>
                  <a:lnTo>
                    <a:pt x="1431899" y="1475999"/>
                  </a:lnTo>
                  <a:lnTo>
                    <a:pt x="0" y="14759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20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11">
              <a:extLst>
                <a:ext uri="{FF2B5EF4-FFF2-40B4-BE49-F238E27FC236}">
                  <a16:creationId xmlns:a16="http://schemas.microsoft.com/office/drawing/2014/main" id="{524AC8A4-8436-498E-A130-96D6957887DF}"/>
                </a:ext>
              </a:extLst>
            </p:cNvPr>
            <p:cNvSpPr txBox="1"/>
            <p:nvPr/>
          </p:nvSpPr>
          <p:spPr>
            <a:xfrm>
              <a:off x="327066" y="1178429"/>
              <a:ext cx="1227600" cy="158652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4763" algn="ctr">
                <a:lnSpc>
                  <a:spcPct val="100000"/>
                </a:lnSpc>
              </a:pPr>
              <a:r>
                <a:rPr sz="1000" spc="-5" dirty="0">
                  <a:solidFill>
                    <a:srgbClr val="FFFFFF"/>
                  </a:solidFill>
                  <a:latin typeface="Calibri"/>
                  <a:cs typeface="Calibri"/>
                </a:rPr>
                <a:t>Week</a:t>
              </a:r>
              <a:r>
                <a:rPr sz="1000" spc="-15" dirty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lang="en-GB" sz="1000" dirty="0">
                  <a:solidFill>
                    <a:srgbClr val="FFFFFF"/>
                  </a:solidFill>
                  <a:latin typeface="Calibri"/>
                  <a:cs typeface="Calibri"/>
                </a:rPr>
                <a:t>2</a:t>
              </a:r>
            </a:p>
            <a:p>
              <a:pPr marL="4763" algn="ctr">
                <a:lnSpc>
                  <a:spcPct val="100000"/>
                </a:lnSpc>
              </a:pPr>
              <a:endParaRPr lang="en-GB" sz="1000" dirty="0">
                <a:solidFill>
                  <a:srgbClr val="FFFFFF"/>
                </a:solidFill>
                <a:latin typeface="Calibri"/>
                <a:cs typeface="Calibri"/>
              </a:endParaRPr>
            </a:p>
            <a:p>
              <a:pPr marL="4763" algn="ctr">
                <a:lnSpc>
                  <a:spcPct val="100000"/>
                </a:lnSpc>
              </a:pPr>
              <a:endParaRPr lang="en-GB" sz="1000" dirty="0">
                <a:solidFill>
                  <a:srgbClr val="FFFFFF"/>
                </a:solidFill>
                <a:latin typeface="Calibri"/>
                <a:cs typeface="Calibri"/>
              </a:endParaRPr>
            </a:p>
            <a:p>
              <a:pPr marL="4763" algn="ctr">
                <a:lnSpc>
                  <a:spcPct val="100000"/>
                </a:lnSpc>
              </a:pPr>
              <a:endParaRPr lang="en-GB" sz="1000" dirty="0">
                <a:solidFill>
                  <a:srgbClr val="FFFFFF"/>
                </a:solidFill>
                <a:latin typeface="Calibri"/>
                <a:cs typeface="Calibri"/>
              </a:endParaRPr>
            </a:p>
            <a:p>
              <a:pPr marL="4763" algn="ctr">
                <a:lnSpc>
                  <a:spcPct val="100000"/>
                </a:lnSpc>
              </a:pPr>
              <a:endParaRPr lang="en-GB" sz="1000" dirty="0">
                <a:solidFill>
                  <a:srgbClr val="FFFFFF"/>
                </a:solidFill>
                <a:latin typeface="Calibri"/>
                <a:cs typeface="Calibri"/>
              </a:endParaRPr>
            </a:p>
            <a:p>
              <a:pPr marL="4763" algn="ctr">
                <a:lnSpc>
                  <a:spcPct val="100000"/>
                </a:lnSpc>
                <a:spcBef>
                  <a:spcPts val="600"/>
                </a:spcBef>
              </a:pPr>
              <a:r>
                <a:rPr lang="en-GB" sz="1000" dirty="0">
                  <a:solidFill>
                    <a:srgbClr val="FFFFFF"/>
                  </a:solidFill>
                  <a:latin typeface="Calibri"/>
                  <a:cs typeface="Calibri"/>
                </a:rPr>
                <a:t>Awareness Email 2</a:t>
              </a:r>
            </a:p>
            <a:p>
              <a:pPr marL="4763" algn="ctr">
                <a:lnSpc>
                  <a:spcPct val="100000"/>
                </a:lnSpc>
              </a:pPr>
              <a:r>
                <a:rPr lang="en-GB" sz="1000" dirty="0">
                  <a:solidFill>
                    <a:srgbClr val="FFFFFF"/>
                  </a:solidFill>
                  <a:latin typeface="Calibri"/>
                  <a:cs typeface="Calibri"/>
                </a:rPr>
                <a:t>X Series Solution Overview</a:t>
              </a:r>
              <a:endParaRPr sz="1000" dirty="0">
                <a:latin typeface="Calibri"/>
                <a:cs typeface="Calibri"/>
              </a:endParaRPr>
            </a:p>
          </p:txBody>
        </p:sp>
        <p:sp>
          <p:nvSpPr>
            <p:cNvPr id="36" name="object 7">
              <a:extLst>
                <a:ext uri="{FF2B5EF4-FFF2-40B4-BE49-F238E27FC236}">
                  <a16:creationId xmlns:a16="http://schemas.microsoft.com/office/drawing/2014/main" id="{4A71056D-979F-4024-85B3-85222D2145E8}"/>
                </a:ext>
              </a:extLst>
            </p:cNvPr>
            <p:cNvSpPr/>
            <p:nvPr/>
          </p:nvSpPr>
          <p:spPr>
            <a:xfrm>
              <a:off x="641742" y="1508693"/>
              <a:ext cx="572699" cy="572699"/>
            </a:xfrm>
            <a:prstGeom prst="rect">
              <a:avLst/>
            </a:pr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6107484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Shape 595"/>
          <p:cNvSpPr txBox="1">
            <a:spLocks noGrp="1"/>
          </p:cNvSpPr>
          <p:nvPr>
            <p:ph type="title"/>
          </p:nvPr>
        </p:nvSpPr>
        <p:spPr>
          <a:xfrm>
            <a:off x="228275" y="193300"/>
            <a:ext cx="8244300" cy="5727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r>
              <a:rPr lang="en-US" dirty="0"/>
              <a:t>X Series Campaign Content</a:t>
            </a:r>
            <a:br>
              <a:rPr lang="en-US" dirty="0"/>
            </a:br>
            <a:endParaRPr lang="en-US" dirty="0"/>
          </a:p>
        </p:txBody>
      </p:sp>
      <p:sp>
        <p:nvSpPr>
          <p:cNvPr id="618" name="Shape 618"/>
          <p:cNvSpPr txBox="1">
            <a:spLocks noGrp="1"/>
          </p:cNvSpPr>
          <p:nvPr>
            <p:ph type="sldNum" idx="12"/>
          </p:nvPr>
        </p:nvSpPr>
        <p:spPr>
          <a:xfrm>
            <a:off x="4297650" y="4846698"/>
            <a:ext cx="548700" cy="29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619" name="Shape 619"/>
          <p:cNvSpPr txBox="1">
            <a:spLocks noGrp="1"/>
          </p:cNvSpPr>
          <p:nvPr>
            <p:ph type="sldNum" idx="5"/>
          </p:nvPr>
        </p:nvSpPr>
        <p:spPr>
          <a:xfrm>
            <a:off x="4297650" y="4846698"/>
            <a:ext cx="548700" cy="29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graphicFrame>
        <p:nvGraphicFramePr>
          <p:cNvPr id="42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3361879"/>
              </p:ext>
            </p:extLst>
          </p:nvPr>
        </p:nvGraphicFramePr>
        <p:xfrm>
          <a:off x="870637" y="923262"/>
          <a:ext cx="7239000" cy="35488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19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19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5305">
                <a:tc>
                  <a:txBody>
                    <a:bodyPr/>
                    <a:lstStyle/>
                    <a:p>
                      <a:pPr marL="1031240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Communications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991F25"/>
                    </a:solidFill>
                  </a:tcPr>
                </a:tc>
                <a:tc>
                  <a:txBody>
                    <a:bodyPr/>
                    <a:lstStyle/>
                    <a:p>
                      <a:pPr marL="111823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Content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Assets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991F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13499">
                <a:tc>
                  <a:txBody>
                    <a:bodyPr/>
                    <a:lstStyle/>
                    <a:p>
                      <a:pPr marL="447675" indent="-236538">
                        <a:lnSpc>
                          <a:spcPct val="100000"/>
                        </a:lnSpc>
                        <a:spcBef>
                          <a:spcPts val="620"/>
                        </a:spcBef>
                        <a:buClr>
                          <a:schemeClr val="accent1"/>
                        </a:buClr>
                        <a:buFont typeface="Arial"/>
                        <a:buChar char="●"/>
                        <a:tabLst>
                          <a:tab pos="546100" algn="l"/>
                          <a:tab pos="547688" algn="l"/>
                        </a:tabLst>
                      </a:pPr>
                      <a:r>
                        <a:rPr lang="en-GB" sz="1350" spc="0" dirty="0">
                          <a:solidFill>
                            <a:schemeClr val="accent1"/>
                          </a:solidFill>
                          <a:latin typeface="Calibri"/>
                          <a:cs typeface="Calibri"/>
                        </a:rPr>
                        <a:t>5</a:t>
                      </a:r>
                      <a:r>
                        <a:rPr sz="1350" spc="-10" dirty="0">
                          <a:solidFill>
                            <a:schemeClr val="accent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350" spc="-5" dirty="0">
                          <a:solidFill>
                            <a:schemeClr val="accent1"/>
                          </a:solidFill>
                          <a:latin typeface="Calibri"/>
                          <a:cs typeface="Calibri"/>
                        </a:rPr>
                        <a:t>HTML emails</a:t>
                      </a:r>
                      <a:endParaRPr sz="1350" dirty="0">
                        <a:solidFill>
                          <a:schemeClr val="accent1"/>
                        </a:solidFill>
                        <a:latin typeface="Calibri"/>
                        <a:cs typeface="Calibri"/>
                      </a:endParaRPr>
                    </a:p>
                    <a:p>
                      <a:pPr marL="447675" indent="-236538">
                        <a:lnSpc>
                          <a:spcPct val="100000"/>
                        </a:lnSpc>
                        <a:spcBef>
                          <a:spcPts val="1020"/>
                        </a:spcBef>
                        <a:buClr>
                          <a:schemeClr val="accent1"/>
                        </a:buClr>
                        <a:buFont typeface="Arial"/>
                        <a:buChar char="●"/>
                        <a:tabLst>
                          <a:tab pos="546100" algn="l"/>
                          <a:tab pos="547688" algn="l"/>
                        </a:tabLst>
                      </a:pPr>
                      <a:r>
                        <a:rPr lang="en-GB" sz="1350" dirty="0">
                          <a:solidFill>
                            <a:schemeClr val="accent1"/>
                          </a:solidFill>
                          <a:latin typeface="Calibri"/>
                          <a:cs typeface="Calibri"/>
                        </a:rPr>
                        <a:t>5</a:t>
                      </a:r>
                      <a:r>
                        <a:rPr sz="1350" dirty="0">
                          <a:solidFill>
                            <a:schemeClr val="accent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spc="-5" dirty="0">
                          <a:solidFill>
                            <a:schemeClr val="accent1"/>
                          </a:solidFill>
                          <a:latin typeface="Calibri"/>
                          <a:cs typeface="Calibri"/>
                        </a:rPr>
                        <a:t>static banner ads </a:t>
                      </a:r>
                      <a:r>
                        <a:rPr sz="1350" dirty="0">
                          <a:solidFill>
                            <a:schemeClr val="accent1"/>
                          </a:solidFill>
                          <a:latin typeface="Calibri"/>
                          <a:cs typeface="Calibri"/>
                        </a:rPr>
                        <a:t>@ </a:t>
                      </a:r>
                      <a:r>
                        <a:rPr lang="en-GB" sz="1350" dirty="0">
                          <a:solidFill>
                            <a:schemeClr val="accent1"/>
                          </a:solidFill>
                          <a:latin typeface="Calibri"/>
                          <a:cs typeface="Calibri"/>
                        </a:rPr>
                        <a:t>3</a:t>
                      </a:r>
                      <a:r>
                        <a:rPr sz="1350" spc="-35" dirty="0">
                          <a:solidFill>
                            <a:schemeClr val="accent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spc="-5" dirty="0">
                          <a:solidFill>
                            <a:schemeClr val="accent1"/>
                          </a:solidFill>
                          <a:latin typeface="Calibri"/>
                          <a:cs typeface="Calibri"/>
                        </a:rPr>
                        <a:t>sizes</a:t>
                      </a:r>
                      <a:endParaRPr sz="1350" dirty="0">
                        <a:solidFill>
                          <a:schemeClr val="accent1"/>
                        </a:solidFill>
                        <a:latin typeface="Calibri"/>
                        <a:cs typeface="Calibri"/>
                      </a:endParaRPr>
                    </a:p>
                    <a:p>
                      <a:pPr marL="447675" indent="-236538">
                        <a:lnSpc>
                          <a:spcPct val="100000"/>
                        </a:lnSpc>
                        <a:spcBef>
                          <a:spcPts val="1020"/>
                        </a:spcBef>
                        <a:buClr>
                          <a:schemeClr val="accent1"/>
                        </a:buClr>
                        <a:buFont typeface="Arial"/>
                        <a:buChar char="●"/>
                        <a:tabLst>
                          <a:tab pos="546100" algn="l"/>
                          <a:tab pos="547688" algn="l"/>
                        </a:tabLst>
                      </a:pPr>
                      <a:r>
                        <a:rPr lang="en-GB" sz="1350" dirty="0">
                          <a:solidFill>
                            <a:schemeClr val="accent1"/>
                          </a:solidFill>
                          <a:latin typeface="Calibri"/>
                          <a:cs typeface="Calibri"/>
                        </a:rPr>
                        <a:t>5</a:t>
                      </a:r>
                      <a:r>
                        <a:rPr sz="1350" dirty="0">
                          <a:solidFill>
                            <a:schemeClr val="accent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spc="-5" dirty="0">
                          <a:solidFill>
                            <a:schemeClr val="accent1"/>
                          </a:solidFill>
                          <a:latin typeface="Calibri"/>
                          <a:cs typeface="Calibri"/>
                        </a:rPr>
                        <a:t>animated banner ad </a:t>
                      </a:r>
                      <a:r>
                        <a:rPr sz="1350" dirty="0">
                          <a:solidFill>
                            <a:schemeClr val="accent1"/>
                          </a:solidFill>
                          <a:latin typeface="Calibri"/>
                          <a:cs typeface="Calibri"/>
                        </a:rPr>
                        <a:t>@ </a:t>
                      </a:r>
                      <a:r>
                        <a:rPr lang="en-GB" sz="1350" dirty="0">
                          <a:solidFill>
                            <a:schemeClr val="accent1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sz="1350" spc="-40" dirty="0">
                          <a:solidFill>
                            <a:schemeClr val="accent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spc="-5" dirty="0">
                          <a:solidFill>
                            <a:schemeClr val="accent1"/>
                          </a:solidFill>
                          <a:latin typeface="Calibri"/>
                          <a:cs typeface="Calibri"/>
                        </a:rPr>
                        <a:t>sizes</a:t>
                      </a:r>
                      <a:endParaRPr lang="en-GB" sz="1350" spc="-5" dirty="0">
                        <a:solidFill>
                          <a:schemeClr val="accent1"/>
                        </a:solidFill>
                        <a:latin typeface="Calibri"/>
                        <a:cs typeface="Calibri"/>
                      </a:endParaRPr>
                    </a:p>
                    <a:p>
                      <a:pPr marL="447675" indent="-236538">
                        <a:lnSpc>
                          <a:spcPct val="100000"/>
                        </a:lnSpc>
                        <a:spcBef>
                          <a:spcPts val="1020"/>
                        </a:spcBef>
                        <a:buClr>
                          <a:schemeClr val="accent1"/>
                        </a:buClr>
                        <a:buFont typeface="Arial"/>
                        <a:buChar char="●"/>
                        <a:tabLst>
                          <a:tab pos="546100" algn="l"/>
                          <a:tab pos="547688" algn="l"/>
                        </a:tabLst>
                      </a:pPr>
                      <a:r>
                        <a:rPr lang="en-GB" sz="1350" spc="-5" dirty="0">
                          <a:solidFill>
                            <a:schemeClr val="accent1"/>
                          </a:solidFill>
                          <a:latin typeface="Calibri"/>
                          <a:cs typeface="Calibri"/>
                        </a:rPr>
                        <a:t>5 social posts @ 2 sizes</a:t>
                      </a:r>
                    </a:p>
                    <a:p>
                      <a:pPr marL="447675" indent="-236538">
                        <a:lnSpc>
                          <a:spcPct val="100000"/>
                        </a:lnSpc>
                        <a:spcBef>
                          <a:spcPts val="1020"/>
                        </a:spcBef>
                        <a:buClr>
                          <a:schemeClr val="accent1"/>
                        </a:buClr>
                        <a:buFont typeface="Arial"/>
                        <a:buChar char="●"/>
                        <a:tabLst>
                          <a:tab pos="546100" algn="l"/>
                          <a:tab pos="547688" algn="l"/>
                        </a:tabLst>
                      </a:pPr>
                      <a:r>
                        <a:rPr lang="en-GB" sz="1350" spc="-5" dirty="0">
                          <a:solidFill>
                            <a:schemeClr val="accent1"/>
                          </a:solidFill>
                          <a:latin typeface="Calibri"/>
                          <a:cs typeface="Calibri"/>
                        </a:rPr>
                        <a:t>5 hosted iframe landing pages</a:t>
                      </a:r>
                      <a:endParaRPr sz="1350" dirty="0">
                        <a:solidFill>
                          <a:schemeClr val="accent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7874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7675" marR="0" lvl="0" indent="-2365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2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Tx/>
                        <a:buFont typeface="Arial"/>
                        <a:buChar char="●"/>
                        <a:tabLst>
                          <a:tab pos="546100" algn="l"/>
                          <a:tab pos="547688" algn="l"/>
                        </a:tabLst>
                        <a:defRPr/>
                      </a:pPr>
                      <a:r>
                        <a:rPr lang="en-GB" sz="1350" spc="-5" dirty="0">
                          <a:solidFill>
                            <a:schemeClr val="accent1"/>
                          </a:solidFill>
                          <a:latin typeface="Calibri"/>
                          <a:cs typeface="Calibri"/>
                        </a:rPr>
                        <a:t>X Series Magazine</a:t>
                      </a:r>
                    </a:p>
                    <a:p>
                      <a:pPr marL="447675" marR="0" lvl="0" indent="-2365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2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Tx/>
                        <a:buFont typeface="Arial"/>
                        <a:buChar char="●"/>
                        <a:tabLst>
                          <a:tab pos="546100" algn="l"/>
                          <a:tab pos="547688" algn="l"/>
                        </a:tabLst>
                        <a:defRPr/>
                      </a:pPr>
                      <a:r>
                        <a:rPr lang="en-GB" sz="1350" spc="-5" dirty="0">
                          <a:solidFill>
                            <a:schemeClr val="accent1"/>
                          </a:solidFill>
                          <a:latin typeface="Calibri"/>
                          <a:cs typeface="Calibri"/>
                        </a:rPr>
                        <a:t>X Series Solution Overview</a:t>
                      </a:r>
                      <a:endParaRPr lang="en-GB" sz="1350" dirty="0">
                        <a:solidFill>
                          <a:schemeClr val="accent1"/>
                        </a:solidFill>
                        <a:latin typeface="Calibri"/>
                        <a:cs typeface="Calibri"/>
                      </a:endParaRPr>
                    </a:p>
                    <a:p>
                      <a:pPr marL="447675" indent="-236538">
                        <a:lnSpc>
                          <a:spcPct val="100000"/>
                        </a:lnSpc>
                        <a:spcBef>
                          <a:spcPts val="620"/>
                        </a:spcBef>
                        <a:buClr>
                          <a:schemeClr val="accent1"/>
                        </a:buClr>
                        <a:buFont typeface="Arial"/>
                        <a:buChar char="●"/>
                        <a:tabLst>
                          <a:tab pos="546100" algn="l"/>
                          <a:tab pos="547688" algn="l"/>
                        </a:tabLst>
                      </a:pPr>
                      <a:r>
                        <a:rPr lang="en-GB" sz="1350" spc="-5" dirty="0">
                          <a:solidFill>
                            <a:schemeClr val="accent1"/>
                          </a:solidFill>
                          <a:latin typeface="Calibri"/>
                          <a:cs typeface="Calibri"/>
                        </a:rPr>
                        <a:t>Frost &amp; Sullivan Report</a:t>
                      </a:r>
                    </a:p>
                    <a:p>
                      <a:pPr marL="447675" indent="-236538">
                        <a:lnSpc>
                          <a:spcPct val="100000"/>
                        </a:lnSpc>
                        <a:spcBef>
                          <a:spcPts val="620"/>
                        </a:spcBef>
                        <a:buClr>
                          <a:schemeClr val="accent1"/>
                        </a:buClr>
                        <a:buFont typeface="Arial"/>
                        <a:buChar char="●"/>
                        <a:tabLst>
                          <a:tab pos="546100" algn="l"/>
                          <a:tab pos="547688" algn="l"/>
                        </a:tabLst>
                      </a:pPr>
                      <a:r>
                        <a:rPr lang="en-GB" sz="1350" spc="-5" dirty="0">
                          <a:solidFill>
                            <a:schemeClr val="accent1"/>
                          </a:solidFill>
                          <a:latin typeface="Calibri"/>
                          <a:cs typeface="Calibri"/>
                        </a:rPr>
                        <a:t>Gartner Magic Quadrant </a:t>
                      </a:r>
                      <a:r>
                        <a:rPr lang="en-GB" sz="1350" spc="-5" dirty="0" err="1">
                          <a:solidFill>
                            <a:schemeClr val="accent1"/>
                          </a:solidFill>
                          <a:latin typeface="Calibri"/>
                          <a:cs typeface="Calibri"/>
                        </a:rPr>
                        <a:t>UCaaS</a:t>
                      </a:r>
                      <a:r>
                        <a:rPr lang="en-GB" sz="1350" spc="-5" dirty="0">
                          <a:solidFill>
                            <a:schemeClr val="accent1"/>
                          </a:solidFill>
                          <a:latin typeface="Calibri"/>
                          <a:cs typeface="Calibri"/>
                        </a:rPr>
                        <a:t> Report</a:t>
                      </a:r>
                    </a:p>
                    <a:p>
                      <a:pPr marL="447675" indent="-236538">
                        <a:lnSpc>
                          <a:spcPct val="100000"/>
                        </a:lnSpc>
                        <a:spcBef>
                          <a:spcPts val="620"/>
                        </a:spcBef>
                        <a:buClr>
                          <a:schemeClr val="accent1"/>
                        </a:buClr>
                        <a:buFont typeface="Arial"/>
                        <a:buChar char="●"/>
                        <a:tabLst>
                          <a:tab pos="546100" algn="l"/>
                          <a:tab pos="547688" algn="l"/>
                        </a:tabLst>
                      </a:pPr>
                      <a:r>
                        <a:rPr lang="en-GB" sz="1350" spc="-5" dirty="0">
                          <a:solidFill>
                            <a:schemeClr val="accent1"/>
                          </a:solidFill>
                          <a:latin typeface="Calibri"/>
                          <a:cs typeface="Calibri"/>
                        </a:rPr>
                        <a:t>Gartner Magic Quadrant </a:t>
                      </a:r>
                      <a:r>
                        <a:rPr lang="en-GB" sz="1350" spc="-5" dirty="0" err="1">
                          <a:solidFill>
                            <a:schemeClr val="accent1"/>
                          </a:solidFill>
                          <a:latin typeface="Calibri"/>
                          <a:cs typeface="Calibri"/>
                        </a:rPr>
                        <a:t>CCaaS</a:t>
                      </a:r>
                      <a:r>
                        <a:rPr lang="en-GB" sz="1350" spc="-5" dirty="0">
                          <a:solidFill>
                            <a:schemeClr val="accent1"/>
                          </a:solidFill>
                          <a:latin typeface="Calibri"/>
                          <a:cs typeface="Calibri"/>
                        </a:rPr>
                        <a:t> Report</a:t>
                      </a:r>
                    </a:p>
                    <a:p>
                      <a:pPr marL="622300" lvl="1" indent="-174625">
                        <a:lnSpc>
                          <a:spcPct val="100000"/>
                        </a:lnSpc>
                        <a:spcBef>
                          <a:spcPts val="1020"/>
                        </a:spcBef>
                        <a:buClr>
                          <a:schemeClr val="accent1"/>
                        </a:buClr>
                        <a:buFont typeface="Arial"/>
                        <a:buChar char="○"/>
                        <a:tabLst>
                          <a:tab pos="1003300" algn="l"/>
                          <a:tab pos="1004888" algn="l"/>
                        </a:tabLst>
                      </a:pPr>
                      <a:endParaRPr sz="1350" dirty="0">
                        <a:solidFill>
                          <a:schemeClr val="accent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7874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1265903"/>
      </p:ext>
    </p:extLst>
  </p:cSld>
  <p:clrMapOvr>
    <a:masterClrMapping/>
  </p:clrMapOvr>
</p:sld>
</file>

<file path=ppt/theme/theme1.xml><?xml version="1.0" encoding="utf-8"?>
<a:theme xmlns:a="http://schemas.openxmlformats.org/drawingml/2006/main" name="8x8 Corp Theme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85958"/>
      </a:accent1>
      <a:accent2>
        <a:srgbClr val="E1241B"/>
      </a:accent2>
      <a:accent3>
        <a:srgbClr val="544B69"/>
      </a:accent3>
      <a:accent4>
        <a:srgbClr val="4E778F"/>
      </a:accent4>
      <a:accent5>
        <a:srgbClr val="1D2A38"/>
      </a:accent5>
      <a:accent6>
        <a:srgbClr val="9A2026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2835</TotalTime>
  <Words>6787</Words>
  <Application>Microsoft Office PowerPoint</Application>
  <PresentationFormat>On-screen Show (16:9)</PresentationFormat>
  <Paragraphs>659</Paragraphs>
  <Slides>50</Slides>
  <Notes>39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50</vt:i4>
      </vt:variant>
    </vt:vector>
  </HeadingPairs>
  <TitlesOfParts>
    <vt:vector size="59" baseType="lpstr">
      <vt:lpstr>Arial</vt:lpstr>
      <vt:lpstr>Calibri</vt:lpstr>
      <vt:lpstr>Calibri Light</vt:lpstr>
      <vt:lpstr>Courier New</vt:lpstr>
      <vt:lpstr>Open Sans</vt:lpstr>
      <vt:lpstr>Times New Roman</vt:lpstr>
      <vt:lpstr>8x8 Corp Theme</vt:lpstr>
      <vt:lpstr>Custom Design</vt:lpstr>
      <vt:lpstr>1_Custom Design</vt:lpstr>
      <vt:lpstr>X Series</vt:lpstr>
      <vt:lpstr>Contents</vt:lpstr>
      <vt:lpstr>Campaign overview</vt:lpstr>
      <vt:lpstr>Campaign Objectives</vt:lpstr>
      <vt:lpstr>Customer Purchase Cycle</vt:lpstr>
      <vt:lpstr>Target Audience</vt:lpstr>
      <vt:lpstr>X Series Campaign Strategy</vt:lpstr>
      <vt:lpstr>X Series Campaign Flow - email</vt:lpstr>
      <vt:lpstr>X Series Campaign Content </vt:lpstr>
      <vt:lpstr>X Series Campaign Engagement</vt:lpstr>
      <vt:lpstr>Campaign creative</vt:lpstr>
      <vt:lpstr>Creative Assets – Static Banner Ads – X Series Magazine </vt:lpstr>
      <vt:lpstr>Creative Assets – Static Banner Ads – X Series Solution Overview </vt:lpstr>
      <vt:lpstr>Creative Assets – Static Banner Ads – Frost &amp; Sullivan Report </vt:lpstr>
      <vt:lpstr>Creative Assets – Static Banner Ads – Gartner Magic Quadrant UCaaS Report </vt:lpstr>
      <vt:lpstr>Creative Assets – Static Banner Ads – Gartner Magic Quadrant CCaaS Report </vt:lpstr>
      <vt:lpstr>Creative Assets – Animated Ads – X Series Magazine </vt:lpstr>
      <vt:lpstr>Creative Assets – Animated Ads – X Series Solution Overview </vt:lpstr>
      <vt:lpstr>Creative Assets – Animated Ads – Frost &amp; Sullivan Report </vt:lpstr>
      <vt:lpstr>Creative Assets – Animated Ads – Gartner Magic Quadrant UCaaS Report </vt:lpstr>
      <vt:lpstr>Creative Assets – Animated Ads – Gartner Magic Quadrant CCaaS Report </vt:lpstr>
      <vt:lpstr>Creative Assets – Social Cards – X Series Magazine</vt:lpstr>
      <vt:lpstr>Creative Assets – Social Cards – X Series Solution Overview</vt:lpstr>
      <vt:lpstr>Creative Assets – Social Cards – Frost &amp; Sullivan Report </vt:lpstr>
      <vt:lpstr>Creative Assets – Social Cards – Gartner Magic Quadrant UCaaS Report </vt:lpstr>
      <vt:lpstr>Creative Assets – Social Cards – Gartner Magic Quadrant CCaaS Report </vt:lpstr>
      <vt:lpstr>Creative Assets – Email – X Series Magazine </vt:lpstr>
      <vt:lpstr>Creative Assets – Email – X Series Solution Overview </vt:lpstr>
      <vt:lpstr>Creative Assets – Email – Frost &amp; Sullivan Report </vt:lpstr>
      <vt:lpstr>Creative Assets – Email – Gartner Magic Quadrant UCaaS Report </vt:lpstr>
      <vt:lpstr>Creative Assets – Email – Gartner Magic Quadrant CCaaS Report </vt:lpstr>
      <vt:lpstr>Creative Assets – Landing Page – X Series Magazine </vt:lpstr>
      <vt:lpstr>Creative Assets – Landing Page – X Series Solution Overview </vt:lpstr>
      <vt:lpstr>Creative Assets – Landing Page – Frost &amp; Sullivan Report </vt:lpstr>
      <vt:lpstr>Creative Assets – Landing Page – Gartner Magic Quadrant UCaaS Report </vt:lpstr>
      <vt:lpstr>Creative Assets – Landing Page – Gartner Magic Quadrant CCaaS Report </vt:lpstr>
      <vt:lpstr>Creative Assets - Social Cards  Examples of social cards for use on Twitter and LinkedIn </vt:lpstr>
      <vt:lpstr>Content Assets</vt:lpstr>
      <vt:lpstr>Call Script Use this call script as a discussion framework when following up on leads</vt:lpstr>
      <vt:lpstr>Implementation guidance</vt:lpstr>
      <vt:lpstr>Campaign Planner</vt:lpstr>
      <vt:lpstr>HTML Email Instructions</vt:lpstr>
      <vt:lpstr>General Landing Page Implementation Instructions</vt:lpstr>
      <vt:lpstr>Webmaster Instructions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Slide</dc:title>
  <dc:creator>Gina Spero</dc:creator>
  <cp:lastModifiedBy>Gina Spero</cp:lastModifiedBy>
  <cp:revision>207</cp:revision>
  <cp:lastPrinted>2018-04-28T00:01:37Z</cp:lastPrinted>
  <dcterms:modified xsi:type="dcterms:W3CDTF">2019-01-21T18:47:41Z</dcterms:modified>
</cp:coreProperties>
</file>