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93" r:id="rId17"/>
    <p:sldId id="292"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4" d="100"/>
          <a:sy n="114" d="100"/>
        </p:scale>
        <p:origin x="4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FD811-8F6E-6159-7905-550C8ED1E9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B6CC19-E365-4660-435C-128447A441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81743D-91AF-6369-8D36-34EFB7324880}"/>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5" name="Footer Placeholder 4">
            <a:extLst>
              <a:ext uri="{FF2B5EF4-FFF2-40B4-BE49-F238E27FC236}">
                <a16:creationId xmlns:a16="http://schemas.microsoft.com/office/drawing/2014/main" id="{3A56807B-D925-C544-6F48-F7D8ED0004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DAB366-5532-6B4B-6680-BE2D1960D170}"/>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248707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07A1A-BCF6-9C0B-1823-5FE9820C4B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79E7BB-9355-A223-68FA-F8FFD7D43B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CA680C-A414-CF7E-2382-1D031042A6A0}"/>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5" name="Footer Placeholder 4">
            <a:extLst>
              <a:ext uri="{FF2B5EF4-FFF2-40B4-BE49-F238E27FC236}">
                <a16:creationId xmlns:a16="http://schemas.microsoft.com/office/drawing/2014/main" id="{7D39957D-2F95-D4E8-0DB7-A9E405D54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4514F6-2220-726D-98AF-BFA6796C8AF9}"/>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300737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BF824D-9FFF-C994-FD10-BC55252F47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B28F25-1E8D-0457-B6BA-C8B93357DA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C3A51A-5EDA-724F-95B3-EE4F37F7ACC1}"/>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5" name="Footer Placeholder 4">
            <a:extLst>
              <a:ext uri="{FF2B5EF4-FFF2-40B4-BE49-F238E27FC236}">
                <a16:creationId xmlns:a16="http://schemas.microsoft.com/office/drawing/2014/main" id="{DFA8A76C-6D33-1869-08BC-32F1EE04ED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A76FBF-7DC6-C0FF-4690-B38E00654A4F}"/>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365365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CA951-92A4-A36F-31FC-C17FB7CF3B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0DF0AF-8685-EBA1-77A8-5BBD142911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35285C-4933-A3C3-A143-1AC5F7DFD152}"/>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5" name="Footer Placeholder 4">
            <a:extLst>
              <a:ext uri="{FF2B5EF4-FFF2-40B4-BE49-F238E27FC236}">
                <a16:creationId xmlns:a16="http://schemas.microsoft.com/office/drawing/2014/main" id="{388CB25B-2192-AA00-5FAA-62140D596A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928BE4-8240-9791-7DA7-E1BF6923D9E6}"/>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85111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E735B-E83F-1AF3-A60A-D416FF2B7D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B64030-AAD4-761F-7D24-954F50D96F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BB1B74-BEB7-0874-2D77-DE2A582C627C}"/>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5" name="Footer Placeholder 4">
            <a:extLst>
              <a:ext uri="{FF2B5EF4-FFF2-40B4-BE49-F238E27FC236}">
                <a16:creationId xmlns:a16="http://schemas.microsoft.com/office/drawing/2014/main" id="{F617CFD5-1E5E-7561-5847-A1ABEBFF7E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35F024-0500-B1CB-6F62-2CF9703BAEAB}"/>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59231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8435-DF26-0D6D-2CC9-963C8492E9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7539D5-A80D-94D0-D3B4-36A3B64973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16E8A2-0771-E9ED-1FF6-E215107D43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D490FB-916F-EDC0-1772-1D931AF8F658}"/>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6" name="Footer Placeholder 5">
            <a:extLst>
              <a:ext uri="{FF2B5EF4-FFF2-40B4-BE49-F238E27FC236}">
                <a16:creationId xmlns:a16="http://schemas.microsoft.com/office/drawing/2014/main" id="{136D337F-5B69-8B47-3C42-B0E2EE5207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74FE57-B91C-60CD-C3C0-935DD87714BB}"/>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130706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C3140-25FA-39CA-8BF2-940298A0998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9B59D1-AAF0-C59E-DCAF-CF6B9A239E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EBE3FC-69E2-0BDE-6126-9A307A1D35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93044F-13C3-15D1-3471-F071232A2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D0A09B-FCA6-6F74-78A9-0C333A8A50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BD0538-C1A5-2BE7-E3D3-F76C488BE081}"/>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8" name="Footer Placeholder 7">
            <a:extLst>
              <a:ext uri="{FF2B5EF4-FFF2-40B4-BE49-F238E27FC236}">
                <a16:creationId xmlns:a16="http://schemas.microsoft.com/office/drawing/2014/main" id="{6D7DFFB3-753B-CF5E-AEEC-C70AAD0B37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2E90B8-709B-2EC8-F6B4-8F84CE6876B1}"/>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123330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2EBDD-D3BB-CA7F-8018-AC6B1FF284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4E3651-DCAA-7F92-D598-75A9FBAB5C62}"/>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4" name="Footer Placeholder 3">
            <a:extLst>
              <a:ext uri="{FF2B5EF4-FFF2-40B4-BE49-F238E27FC236}">
                <a16:creationId xmlns:a16="http://schemas.microsoft.com/office/drawing/2014/main" id="{B9A18612-DF41-E00D-A492-FAFF833FC7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289D37C-E12D-54F6-4BF4-2BF3C11FE32E}"/>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260657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CBCF1A-4455-C234-4DDC-85A62AB15F5C}"/>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3" name="Footer Placeholder 2">
            <a:extLst>
              <a:ext uri="{FF2B5EF4-FFF2-40B4-BE49-F238E27FC236}">
                <a16:creationId xmlns:a16="http://schemas.microsoft.com/office/drawing/2014/main" id="{C95B4015-51C3-8776-3C20-8BD8CBD7D6E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77833C5-396D-63AD-9722-D588ABF0EDEE}"/>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198977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0B5AD-A070-311A-06A2-ACA7B8006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858A0E-1E0D-37FF-22E1-BA0E07D153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7C36C2-E2BF-6428-7CCD-57175DA5F1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DC4011-8936-1142-B772-5BBFE09082D2}"/>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6" name="Footer Placeholder 5">
            <a:extLst>
              <a:ext uri="{FF2B5EF4-FFF2-40B4-BE49-F238E27FC236}">
                <a16:creationId xmlns:a16="http://schemas.microsoft.com/office/drawing/2014/main" id="{297237F2-CB7F-6A58-C5FC-60CDD0DD7D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4B5708-C58D-0282-BA90-4CA611688683}"/>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350812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CDDD-60E6-DF38-1000-7C34B203B8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3B3CCE-6EDF-CFE1-7E28-9442BE720E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885CC9A-D6DF-94E7-0EC3-CA37C8D8B6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8426F-F317-DC9E-520A-6F6B9F54F783}"/>
              </a:ext>
            </a:extLst>
          </p:cNvPr>
          <p:cNvSpPr>
            <a:spLocks noGrp="1"/>
          </p:cNvSpPr>
          <p:nvPr>
            <p:ph type="dt" sz="half" idx="10"/>
          </p:nvPr>
        </p:nvSpPr>
        <p:spPr/>
        <p:txBody>
          <a:bodyPr/>
          <a:lstStyle/>
          <a:p>
            <a:fld id="{478E0B9B-AD8A-4AAA-9213-AC4817784B22}" type="datetimeFigureOut">
              <a:rPr lang="en-GB" smtClean="0"/>
              <a:t>12/04/2023</a:t>
            </a:fld>
            <a:endParaRPr lang="en-GB"/>
          </a:p>
        </p:txBody>
      </p:sp>
      <p:sp>
        <p:nvSpPr>
          <p:cNvPr id="6" name="Footer Placeholder 5">
            <a:extLst>
              <a:ext uri="{FF2B5EF4-FFF2-40B4-BE49-F238E27FC236}">
                <a16:creationId xmlns:a16="http://schemas.microsoft.com/office/drawing/2014/main" id="{E9285943-81E7-028A-BAB0-B7CED86415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430146-BAB7-BE97-0607-3D25777B46D1}"/>
              </a:ext>
            </a:extLst>
          </p:cNvPr>
          <p:cNvSpPr>
            <a:spLocks noGrp="1"/>
          </p:cNvSpPr>
          <p:nvPr>
            <p:ph type="sldNum" sz="quarter" idx="12"/>
          </p:nvPr>
        </p:nvSpPr>
        <p:spPr/>
        <p:txBody>
          <a:bodyPr/>
          <a:lstStyle/>
          <a:p>
            <a:fld id="{BFC226E7-2486-46D3-860C-AE829E664EA6}" type="slidenum">
              <a:rPr lang="en-GB" smtClean="0"/>
              <a:t>‹#›</a:t>
            </a:fld>
            <a:endParaRPr lang="en-GB"/>
          </a:p>
        </p:txBody>
      </p:sp>
    </p:spTree>
    <p:extLst>
      <p:ext uri="{BB962C8B-B14F-4D97-AF65-F5344CB8AC3E}">
        <p14:creationId xmlns:p14="http://schemas.microsoft.com/office/powerpoint/2010/main" val="234907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1A5133-42D5-2473-F957-A389DEBFCC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CC299F-8181-E872-FAE7-DEEF5D69A6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92F4EF-FBBE-6993-2D43-91F5B87478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E0B9B-AD8A-4AAA-9213-AC4817784B22}" type="datetimeFigureOut">
              <a:rPr lang="en-GB" smtClean="0"/>
              <a:t>12/04/2023</a:t>
            </a:fld>
            <a:endParaRPr lang="en-GB"/>
          </a:p>
        </p:txBody>
      </p:sp>
      <p:sp>
        <p:nvSpPr>
          <p:cNvPr id="5" name="Footer Placeholder 4">
            <a:extLst>
              <a:ext uri="{FF2B5EF4-FFF2-40B4-BE49-F238E27FC236}">
                <a16:creationId xmlns:a16="http://schemas.microsoft.com/office/drawing/2014/main" id="{63CDD2BA-A6FA-6CF5-632E-C0E1D35A08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55D530-A9C9-DD63-F000-90BBD0EFB0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226E7-2486-46D3-860C-AE829E664EA6}" type="slidenum">
              <a:rPr lang="en-GB" smtClean="0"/>
              <a:t>‹#›</a:t>
            </a:fld>
            <a:endParaRPr lang="en-GB"/>
          </a:p>
        </p:txBody>
      </p:sp>
    </p:spTree>
    <p:extLst>
      <p:ext uri="{BB962C8B-B14F-4D97-AF65-F5344CB8AC3E}">
        <p14:creationId xmlns:p14="http://schemas.microsoft.com/office/powerpoint/2010/main" val="900207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hyperlink" Target="http://www.bbc.co.uk/" TargetMode="External"/><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hyperlink" Target="http://e-gain.s3.amazonaws.com/devices/Images/apple/Dual%20SIM/Mobile%20Data%20Switching.jpg" TargetMode="External"/><Relationship Id="rId5" Type="http://schemas.openxmlformats.org/officeDocument/2006/relationships/image" Target="../media/image11.png"/><Relationship Id="rId4" Type="http://schemas.openxmlformats.org/officeDocument/2006/relationships/hyperlink" Target="https://support.apple.com/en-gb/HT20904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hyperlink" Target="http://www.bbc.co.u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service@zest4.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https://www.vodafone.co.uk/network/status-checker" TargetMode="External"/><Relationship Id="rId2" Type="http://schemas.openxmlformats.org/officeDocument/2006/relationships/hyperlink" Target="https://www.o2.co.uk/coveragechecker"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coverage.ee.co.uk/coverage/e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621A7A09-B321-3A37-A23C-B9E911B3A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797" y="238999"/>
            <a:ext cx="2857500" cy="1266825"/>
          </a:xfrm>
          <a:prstGeom prst="rect">
            <a:avLst/>
          </a:prstGeom>
        </p:spPr>
      </p:pic>
      <p:sp>
        <p:nvSpPr>
          <p:cNvPr id="6" name="TextBox 5">
            <a:extLst>
              <a:ext uri="{FF2B5EF4-FFF2-40B4-BE49-F238E27FC236}">
                <a16:creationId xmlns:a16="http://schemas.microsoft.com/office/drawing/2014/main" id="{A82AE26C-EC6F-B2FF-C36B-F9E306B62BAC}"/>
              </a:ext>
            </a:extLst>
          </p:cNvPr>
          <p:cNvSpPr txBox="1"/>
          <p:nvPr/>
        </p:nvSpPr>
        <p:spPr>
          <a:xfrm>
            <a:off x="3363297" y="3429000"/>
            <a:ext cx="5602046" cy="646331"/>
          </a:xfrm>
          <a:prstGeom prst="rect">
            <a:avLst/>
          </a:prstGeom>
          <a:noFill/>
        </p:spPr>
        <p:txBody>
          <a:bodyPr wrap="none" rtlCol="0">
            <a:spAutoFit/>
          </a:bodyPr>
          <a:lstStyle/>
          <a:p>
            <a:r>
              <a:rPr lang="en-US" sz="3600" b="1" dirty="0"/>
              <a:t>Mobile Network Diagnostics</a:t>
            </a:r>
            <a:endParaRPr lang="en-GB" sz="3600" b="1" dirty="0"/>
          </a:p>
        </p:txBody>
      </p:sp>
    </p:spTree>
    <p:extLst>
      <p:ext uri="{BB962C8B-B14F-4D97-AF65-F5344CB8AC3E}">
        <p14:creationId xmlns:p14="http://schemas.microsoft.com/office/powerpoint/2010/main" val="3577649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00E7F05B-4FA0-BE38-C745-9C6E22A3E624}"/>
              </a:ext>
            </a:extLst>
          </p:cNvPr>
          <p:cNvCxnSpPr/>
          <p:nvPr/>
        </p:nvCxnSpPr>
        <p:spPr>
          <a:xfrm>
            <a:off x="2381250" y="1867718"/>
            <a:ext cx="2418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3EF80DF-5792-DF9B-FD1D-1F60568E00CA}"/>
              </a:ext>
            </a:extLst>
          </p:cNvPr>
          <p:cNvGrpSpPr/>
          <p:nvPr/>
        </p:nvGrpSpPr>
        <p:grpSpPr>
          <a:xfrm>
            <a:off x="315378" y="1310658"/>
            <a:ext cx="11386150" cy="1104980"/>
            <a:chOff x="635047" y="1296945"/>
            <a:chExt cx="11386150" cy="1104980"/>
          </a:xfrm>
        </p:grpSpPr>
        <p:grpSp>
          <p:nvGrpSpPr>
            <p:cNvPr id="5" name="Group 4">
              <a:extLst>
                <a:ext uri="{FF2B5EF4-FFF2-40B4-BE49-F238E27FC236}">
                  <a16:creationId xmlns:a16="http://schemas.microsoft.com/office/drawing/2014/main" id="{3F1ECE38-46E5-D59C-C727-AB417F486714}"/>
                </a:ext>
              </a:extLst>
            </p:cNvPr>
            <p:cNvGrpSpPr/>
            <p:nvPr/>
          </p:nvGrpSpPr>
          <p:grpSpPr>
            <a:xfrm>
              <a:off x="635047" y="1296945"/>
              <a:ext cx="9080257" cy="1104980"/>
              <a:chOff x="635047" y="1296945"/>
              <a:chExt cx="9080257" cy="1104980"/>
            </a:xfrm>
          </p:grpSpPr>
          <p:sp>
            <p:nvSpPr>
              <p:cNvPr id="7" name="Rectangle 6">
                <a:extLst>
                  <a:ext uri="{FF2B5EF4-FFF2-40B4-BE49-F238E27FC236}">
                    <a16:creationId xmlns:a16="http://schemas.microsoft.com/office/drawing/2014/main" id="{8888AFE7-A5B1-D3F2-E607-6D3FB5364496}"/>
                  </a:ext>
                </a:extLst>
              </p:cNvPr>
              <p:cNvSpPr/>
              <p:nvPr/>
            </p:nvSpPr>
            <p:spPr>
              <a:xfrm>
                <a:off x="635047" y="1306596"/>
                <a:ext cx="2022006" cy="1095329"/>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noProof="0" dirty="0">
                    <a:solidFill>
                      <a:prstClr val="white"/>
                    </a:solidFill>
                    <a:latin typeface="BT Curve" panose="020B0503020203020204" pitchFamily="34" charset="0"/>
                    <a:cs typeface="BT Curve" panose="020B0503020203020204" pitchFamily="34" charset="0"/>
                  </a:rPr>
                  <a:t>How does the poor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s</a:t>
                </a:r>
                <a:r>
                  <a:rPr kumimoji="0" lang="en-GB" sz="1200" b="0" i="0" u="none" strike="noStrike" kern="1200" cap="none" spc="0" normalizeH="0" baseline="0" dirty="0">
                    <a:ln>
                      <a:noFill/>
                    </a:ln>
                    <a:solidFill>
                      <a:prstClr val="white"/>
                    </a:solidFill>
                    <a:effectLst/>
                    <a:uLnTx/>
                    <a:uFillTx/>
                    <a:latin typeface="BT Curve" panose="020B0503020203020204" pitchFamily="34" charset="0"/>
                    <a:cs typeface="BT Curve" panose="020B0503020203020204" pitchFamily="34" charset="0"/>
                  </a:rPr>
                  <a:t>ignal</a:t>
                </a:r>
                <a:r>
                  <a:rPr kumimoji="0" lang="en-GB" sz="1200" b="0" i="0" u="none" strike="noStrike" kern="1200" cap="none" spc="0" normalizeH="0" dirty="0">
                    <a:ln>
                      <a:noFill/>
                    </a:ln>
                    <a:solidFill>
                      <a:prstClr val="white"/>
                    </a:solidFill>
                    <a:effectLst/>
                    <a:uLnTx/>
                    <a:uFillTx/>
                    <a:latin typeface="BT Curve" panose="020B0503020203020204" pitchFamily="34" charset="0"/>
                    <a:cs typeface="BT Curve" panose="020B0503020203020204" pitchFamily="34" charset="0"/>
                  </a:rPr>
                  <a:t> affect you?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noProof="0" dirty="0">
                    <a:solidFill>
                      <a:prstClr val="white"/>
                    </a:solidFill>
                    <a:latin typeface="BT Curve" panose="020B0503020203020204" pitchFamily="34" charset="0"/>
                    <a:cs typeface="BT Curve" panose="020B0503020203020204" pitchFamily="34" charset="0"/>
                  </a:rPr>
                  <a:t>Outgoing</a:t>
                </a:r>
                <a:r>
                  <a:rPr lang="en-GB" sz="1200" noProof="0" dirty="0">
                    <a:solidFill>
                      <a:prstClr val="white"/>
                    </a:solidFill>
                    <a:latin typeface="BT Curve" panose="020B0503020203020204" pitchFamily="34" charset="0"/>
                    <a:cs typeface="BT Curve" panose="020B0503020203020204" pitchFamily="34" charset="0"/>
                  </a:rPr>
                  <a:t> calls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prstClr val="white"/>
                    </a:solidFill>
                    <a:effectLst/>
                    <a:uLnTx/>
                    <a:uFillTx/>
                    <a:latin typeface="BT Curve" panose="020B0503020203020204" pitchFamily="34" charset="0"/>
                    <a:cs typeface="BT Curve" panose="020B0503020203020204" pitchFamily="34" charset="0"/>
                  </a:rPr>
                  <a:t>Incoming</a:t>
                </a:r>
                <a:r>
                  <a:rPr kumimoji="0" lang="en-GB" sz="1200" b="0" i="0" u="none" strike="noStrike" kern="1200" cap="none" spc="0" normalizeH="0" dirty="0">
                    <a:ln>
                      <a:noFill/>
                    </a:ln>
                    <a:solidFill>
                      <a:prstClr val="white"/>
                    </a:solidFill>
                    <a:effectLst/>
                    <a:uLnTx/>
                    <a:uFillTx/>
                    <a:latin typeface="BT Curve" panose="020B0503020203020204" pitchFamily="34" charset="0"/>
                    <a:cs typeface="BT Curve" panose="020B0503020203020204" pitchFamily="34" charset="0"/>
                  </a:rPr>
                  <a:t> calls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Dropped calls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Data Issues</a:t>
                </a:r>
              </a:p>
            </p:txBody>
          </p:sp>
          <p:sp>
            <p:nvSpPr>
              <p:cNvPr id="8" name="Rectangle 7">
                <a:extLst>
                  <a:ext uri="{FF2B5EF4-FFF2-40B4-BE49-F238E27FC236}">
                    <a16:creationId xmlns:a16="http://schemas.microsoft.com/office/drawing/2014/main" id="{C7DAA3BD-C43A-3A9F-60F0-456D98D4217B}"/>
                  </a:ext>
                </a:extLst>
              </p:cNvPr>
              <p:cNvSpPr/>
              <p:nvPr/>
            </p:nvSpPr>
            <p:spPr>
              <a:xfrm>
                <a:off x="2989824" y="1296945"/>
                <a:ext cx="2019300" cy="1097280"/>
              </a:xfrm>
              <a:prstGeom prst="rect">
                <a:avLst/>
              </a:prstGeom>
              <a:solidFill>
                <a:srgbClr val="7030A0"/>
              </a:solidFill>
            </p:spPr>
            <p:txBody>
              <a:bodyPr wrap="none" lIns="0" tIns="0" rIns="0" bIns="0" rtlCol="0" anchor="ctr">
                <a:noAutofit/>
              </a:bodyPr>
              <a:lstStyle/>
              <a:p>
                <a:pPr lvl="0" algn="ctr">
                  <a:defRPr/>
                </a:pPr>
                <a:r>
                  <a:rPr lang="en-GB" sz="1200" dirty="0">
                    <a:solidFill>
                      <a:prstClr val="white"/>
                    </a:solidFill>
                    <a:latin typeface="BT Curve" panose="020B0503020203020204" pitchFamily="34" charset="0"/>
                    <a:cs typeface="BT Curve" panose="020B0503020203020204" pitchFamily="34" charset="0"/>
                  </a:rPr>
                  <a:t>Is the issue affecting a single </a:t>
                </a:r>
              </a:p>
              <a:p>
                <a:pPr lvl="0" algn="ctr">
                  <a:defRPr/>
                </a:pPr>
                <a:r>
                  <a:rPr lang="en-GB" sz="1200" dirty="0">
                    <a:solidFill>
                      <a:prstClr val="white"/>
                    </a:solidFill>
                    <a:latin typeface="BT Curve" panose="020B0503020203020204" pitchFamily="34" charset="0"/>
                    <a:cs typeface="BT Curve" panose="020B0503020203020204" pitchFamily="34" charset="0"/>
                  </a:rPr>
                  <a:t>user or multiple users?</a:t>
                </a:r>
              </a:p>
            </p:txBody>
          </p:sp>
          <p:sp>
            <p:nvSpPr>
              <p:cNvPr id="9" name="Rectangle 8">
                <a:extLst>
                  <a:ext uri="{FF2B5EF4-FFF2-40B4-BE49-F238E27FC236}">
                    <a16:creationId xmlns:a16="http://schemas.microsoft.com/office/drawing/2014/main" id="{B8FB7FA7-6AB4-666E-1B56-C2664F604741}"/>
                  </a:ext>
                </a:extLst>
              </p:cNvPr>
              <p:cNvSpPr/>
              <p:nvPr/>
            </p:nvSpPr>
            <p:spPr>
              <a:xfrm>
                <a:off x="5339136" y="1296945"/>
                <a:ext cx="2022006"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Ensure Device Network Mode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s</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et</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to Automatic.</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10" name="Rectangle 9">
                <a:extLst>
                  <a:ext uri="{FF2B5EF4-FFF2-40B4-BE49-F238E27FC236}">
                    <a16:creationId xmlns:a16="http://schemas.microsoft.com/office/drawing/2014/main" id="{9CD2EABE-C4E6-2152-BFBF-D2DBCBAF7815}"/>
                  </a:ext>
                </a:extLst>
              </p:cNvPr>
              <p:cNvSpPr/>
              <p:nvPr/>
            </p:nvSpPr>
            <p:spPr>
              <a:xfrm>
                <a:off x="7693913" y="1313786"/>
                <a:ext cx="2021391" cy="1080439"/>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Manually roam on to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another n</a:t>
                </a:r>
                <a:r>
                  <a:rPr kumimoji="0" lang="en-GB" sz="1200" b="0" i="0" u="none" strike="noStrike" kern="1200" cap="none" spc="0" normalizeH="0" baseline="0" noProof="0" dirty="0" err="1">
                    <a:ln>
                      <a:noFill/>
                    </a:ln>
                    <a:solidFill>
                      <a:prstClr val="white"/>
                    </a:solidFill>
                    <a:effectLst/>
                    <a:uLnTx/>
                    <a:uFillTx/>
                    <a:latin typeface="BT Curve" panose="020B0503020203020204" pitchFamily="34" charset="0"/>
                    <a:cs typeface="BT Curve" panose="020B0503020203020204" pitchFamily="34" charset="0"/>
                  </a:rPr>
                  <a:t>etwork</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then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back to your Home network.</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grpSp>
        <p:sp>
          <p:nvSpPr>
            <p:cNvPr id="6" name="Rectangle 5">
              <a:extLst>
                <a:ext uri="{FF2B5EF4-FFF2-40B4-BE49-F238E27FC236}">
                  <a16:creationId xmlns:a16="http://schemas.microsoft.com/office/drawing/2014/main" id="{8C889609-2996-2418-6776-2D648CFC3C11}"/>
                </a:ext>
              </a:extLst>
            </p:cNvPr>
            <p:cNvSpPr/>
            <p:nvPr/>
          </p:nvSpPr>
          <p:spPr>
            <a:xfrm>
              <a:off x="10041558" y="1309327"/>
              <a:ext cx="1979639" cy="1084898"/>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Turn device Off and back</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n again</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 has this resolved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Issue?</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grpSp>
      <p:cxnSp>
        <p:nvCxnSpPr>
          <p:cNvPr id="11" name="Straight Arrow Connector 10">
            <a:extLst>
              <a:ext uri="{FF2B5EF4-FFF2-40B4-BE49-F238E27FC236}">
                <a16:creationId xmlns:a16="http://schemas.microsoft.com/office/drawing/2014/main" id="{4F3C9C7A-7A86-5A2D-4145-62F416A44F4F}"/>
              </a:ext>
            </a:extLst>
          </p:cNvPr>
          <p:cNvCxnSpPr/>
          <p:nvPr/>
        </p:nvCxnSpPr>
        <p:spPr>
          <a:xfrm flipH="1">
            <a:off x="7176604" y="2474844"/>
            <a:ext cx="3648060" cy="114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Flowchart: Decision 11">
            <a:extLst>
              <a:ext uri="{FF2B5EF4-FFF2-40B4-BE49-F238E27FC236}">
                <a16:creationId xmlns:a16="http://schemas.microsoft.com/office/drawing/2014/main" id="{C675942F-90BD-B587-2B3D-25A169035F5A}"/>
              </a:ext>
            </a:extLst>
          </p:cNvPr>
          <p:cNvSpPr/>
          <p:nvPr/>
        </p:nvSpPr>
        <p:spPr>
          <a:xfrm>
            <a:off x="5105556" y="3082302"/>
            <a:ext cx="1973122" cy="1081584"/>
          </a:xfrm>
          <a:prstGeom prst="flowChartDecision">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Rubrik Regular"/>
                <a:ea typeface="+mn-ea"/>
                <a:cs typeface="+mn-cs"/>
              </a:rPr>
              <a:t>Time to call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Rubrik Regular"/>
              </a:rPr>
              <a:t>Zest4</a:t>
            </a: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sp>
        <p:nvSpPr>
          <p:cNvPr id="13" name="TextBox 12">
            <a:extLst>
              <a:ext uri="{FF2B5EF4-FFF2-40B4-BE49-F238E27FC236}">
                <a16:creationId xmlns:a16="http://schemas.microsoft.com/office/drawing/2014/main" id="{52AD602A-1062-BE5D-8A64-211CD605CEA4}"/>
              </a:ext>
            </a:extLst>
          </p:cNvPr>
          <p:cNvSpPr txBox="1"/>
          <p:nvPr/>
        </p:nvSpPr>
        <p:spPr>
          <a:xfrm>
            <a:off x="2442720" y="4581523"/>
            <a:ext cx="7175500" cy="276999"/>
          </a:xfrm>
          <a:prstGeom prst="rect">
            <a:avLst/>
          </a:prstGeom>
          <a:noFill/>
        </p:spPr>
        <p:txBody>
          <a:bodyPr wrap="square" rtlCol="0">
            <a:spAutoFit/>
          </a:bodyPr>
          <a:lstStyle/>
          <a:p>
            <a:pPr algn="ctr"/>
            <a:r>
              <a:rPr lang="en-GB" sz="1200" dirty="0">
                <a:latin typeface="BT Curve" panose="020B0503020203020204" pitchFamily="34" charset="0"/>
                <a:cs typeface="BT Curve" panose="020B0503020203020204" pitchFamily="34" charset="0"/>
              </a:rPr>
              <a:t>These additional steps are for dropped calls </a:t>
            </a:r>
            <a:r>
              <a:rPr lang="en-GB" sz="1200" b="1" u="sng" dirty="0">
                <a:latin typeface="BT Curve" panose="020B0503020203020204" pitchFamily="34" charset="0"/>
                <a:cs typeface="BT Curve" panose="020B0503020203020204" pitchFamily="34" charset="0"/>
              </a:rPr>
              <a:t>only</a:t>
            </a:r>
            <a:r>
              <a:rPr lang="en-GB" sz="1200" dirty="0">
                <a:latin typeface="BT Curve" panose="020B0503020203020204" pitchFamily="34" charset="0"/>
                <a:cs typeface="BT Curve" panose="020B0503020203020204" pitchFamily="34" charset="0"/>
              </a:rPr>
              <a:t>.</a:t>
            </a:r>
          </a:p>
        </p:txBody>
      </p:sp>
      <p:sp>
        <p:nvSpPr>
          <p:cNvPr id="14" name="Rectangle 13">
            <a:extLst>
              <a:ext uri="{FF2B5EF4-FFF2-40B4-BE49-F238E27FC236}">
                <a16:creationId xmlns:a16="http://schemas.microsoft.com/office/drawing/2014/main" id="{3D81CD53-AED1-689B-22ED-23A39D314F47}"/>
              </a:ext>
            </a:extLst>
          </p:cNvPr>
          <p:cNvSpPr/>
          <p:nvPr/>
        </p:nvSpPr>
        <p:spPr>
          <a:xfrm>
            <a:off x="5031459" y="4988196"/>
            <a:ext cx="1998022" cy="11049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every call dropping?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Regardless of answer,</a:t>
            </a: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Please take call </a:t>
            </a:r>
            <a:r>
              <a:rPr kumimoji="0" lang="en-GB" sz="1200" b="0" i="0" u="none" strike="noStrike" kern="1200" cap="none" spc="0" normalizeH="0" dirty="0">
                <a:ln>
                  <a:noFill/>
                </a:ln>
                <a:solidFill>
                  <a:prstClr val="white"/>
                </a:solidFill>
                <a:effectLst/>
                <a:uLnTx/>
                <a:uFillTx/>
                <a:latin typeface="BT Curve" panose="020B0503020203020204" pitchFamily="34" charset="0"/>
                <a:cs typeface="BT Curve" panose="020B0503020203020204" pitchFamily="34" charset="0"/>
              </a:rPr>
              <a:t>examples</a:t>
            </a:r>
            <a:endPar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endParaRPr>
          </a:p>
        </p:txBody>
      </p:sp>
      <p:cxnSp>
        <p:nvCxnSpPr>
          <p:cNvPr id="15" name="Straight Arrow Connector 14">
            <a:extLst>
              <a:ext uri="{FF2B5EF4-FFF2-40B4-BE49-F238E27FC236}">
                <a16:creationId xmlns:a16="http://schemas.microsoft.com/office/drawing/2014/main" id="{EB762F55-00ED-F0E6-61E6-7A1964B6ACB8}"/>
              </a:ext>
            </a:extLst>
          </p:cNvPr>
          <p:cNvCxnSpPr/>
          <p:nvPr/>
        </p:nvCxnSpPr>
        <p:spPr>
          <a:xfrm>
            <a:off x="4518136" y="5539161"/>
            <a:ext cx="4290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7E6F5960-3D9C-9259-718C-FB99C50E095F}"/>
              </a:ext>
            </a:extLst>
          </p:cNvPr>
          <p:cNvSpPr/>
          <p:nvPr/>
        </p:nvSpPr>
        <p:spPr>
          <a:xfrm>
            <a:off x="7620198" y="4986671"/>
            <a:ext cx="1998022" cy="11049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Ask customer to collect 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e</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xamples</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of dropped calls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a:t>
            </a:r>
            <a:r>
              <a:rPr lang="en-GB" sz="1200" baseline="0" dirty="0">
                <a:solidFill>
                  <a:prstClr val="white"/>
                </a:solidFill>
                <a:latin typeface="BT Curve" panose="020B0503020203020204" pitchFamily="34" charset="0"/>
                <a:cs typeface="BT Curve" panose="020B0503020203020204" pitchFamily="34" charset="0"/>
              </a:rPr>
              <a:t>ver</a:t>
            </a:r>
            <a:r>
              <a:rPr lang="en-GB" sz="1200" dirty="0">
                <a:solidFill>
                  <a:prstClr val="white"/>
                </a:solidFill>
                <a:latin typeface="BT Curve" panose="020B0503020203020204" pitchFamily="34" charset="0"/>
                <a:cs typeface="BT Curve" panose="020B0503020203020204" pitchFamily="34" charset="0"/>
              </a:rPr>
              <a:t> recent 72hrs. Include: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Date / </a:t>
            </a:r>
            <a:r>
              <a:rPr lang="en-GB" sz="1200" dirty="0">
                <a:solidFill>
                  <a:prstClr val="white"/>
                </a:solidFill>
                <a:latin typeface="BT Curve" panose="020B0503020203020204" pitchFamily="34" charset="0"/>
                <a:cs typeface="BT Curve" panose="020B0503020203020204" pitchFamily="34" charset="0"/>
              </a:rPr>
              <a:t>Time / </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Postcode</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sp>
        <p:nvSpPr>
          <p:cNvPr id="17" name="TextBox 16">
            <a:extLst>
              <a:ext uri="{FF2B5EF4-FFF2-40B4-BE49-F238E27FC236}">
                <a16:creationId xmlns:a16="http://schemas.microsoft.com/office/drawing/2014/main" id="{3878EE11-5829-A2CC-D46A-756751D09AEA}"/>
              </a:ext>
            </a:extLst>
          </p:cNvPr>
          <p:cNvSpPr txBox="1"/>
          <p:nvPr/>
        </p:nvSpPr>
        <p:spPr>
          <a:xfrm>
            <a:off x="752476" y="6394771"/>
            <a:ext cx="10431330"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 Please note the examples to be given to Zest4 within that 72hr period. Anything outside of this timeframe will not be counted and would  need to be collated again.</a:t>
            </a:r>
          </a:p>
        </p:txBody>
      </p:sp>
      <p:pic>
        <p:nvPicPr>
          <p:cNvPr id="18" name="Picture 17">
            <a:extLst>
              <a:ext uri="{FF2B5EF4-FFF2-40B4-BE49-F238E27FC236}">
                <a16:creationId xmlns:a16="http://schemas.microsoft.com/office/drawing/2014/main" id="{7CB8B97D-0D24-0CE6-09EE-4C18836161B9}"/>
              </a:ext>
            </a:extLst>
          </p:cNvPr>
          <p:cNvPicPr>
            <a:picLocks noChangeAspect="1"/>
          </p:cNvPicPr>
          <p:nvPr/>
        </p:nvPicPr>
        <p:blipFill>
          <a:blip r:embed="rId2"/>
          <a:stretch>
            <a:fillRect/>
          </a:stretch>
        </p:blipFill>
        <p:spPr>
          <a:xfrm>
            <a:off x="3295606" y="3114920"/>
            <a:ext cx="1182386" cy="1012335"/>
          </a:xfrm>
          <a:prstGeom prst="rect">
            <a:avLst/>
          </a:prstGeom>
        </p:spPr>
      </p:pic>
      <p:sp>
        <p:nvSpPr>
          <p:cNvPr id="19" name="Rectangle 18">
            <a:extLst>
              <a:ext uri="{FF2B5EF4-FFF2-40B4-BE49-F238E27FC236}">
                <a16:creationId xmlns:a16="http://schemas.microsoft.com/office/drawing/2014/main" id="{3AE73203-03B3-056F-A953-BD07F145C962}"/>
              </a:ext>
            </a:extLst>
          </p:cNvPr>
          <p:cNvSpPr/>
          <p:nvPr/>
        </p:nvSpPr>
        <p:spPr>
          <a:xfrm>
            <a:off x="2442720" y="4986671"/>
            <a:ext cx="1998022" cy="11049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Are you connected to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Wi-Fi Calling when the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calls drop?</a:t>
            </a:r>
            <a:endPar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endParaRPr>
          </a:p>
        </p:txBody>
      </p:sp>
      <p:pic>
        <p:nvPicPr>
          <p:cNvPr id="20" name="Picture 19">
            <a:extLst>
              <a:ext uri="{FF2B5EF4-FFF2-40B4-BE49-F238E27FC236}">
                <a16:creationId xmlns:a16="http://schemas.microsoft.com/office/drawing/2014/main" id="{1023A021-58C3-733F-F95B-F586CFA7FFCC}"/>
              </a:ext>
            </a:extLst>
          </p:cNvPr>
          <p:cNvPicPr>
            <a:picLocks noChangeAspect="1"/>
          </p:cNvPicPr>
          <p:nvPr/>
        </p:nvPicPr>
        <p:blipFill>
          <a:blip r:embed="rId3"/>
          <a:stretch>
            <a:fillRect/>
          </a:stretch>
        </p:blipFill>
        <p:spPr>
          <a:xfrm>
            <a:off x="7607300" y="14693"/>
            <a:ext cx="1544969" cy="541656"/>
          </a:xfrm>
          <a:prstGeom prst="rect">
            <a:avLst/>
          </a:prstGeom>
        </p:spPr>
      </p:pic>
      <p:pic>
        <p:nvPicPr>
          <p:cNvPr id="21" name="Picture 20">
            <a:extLst>
              <a:ext uri="{FF2B5EF4-FFF2-40B4-BE49-F238E27FC236}">
                <a16:creationId xmlns:a16="http://schemas.microsoft.com/office/drawing/2014/main" id="{7EC96733-B787-5E0F-412B-8E3994FF85F6}"/>
              </a:ext>
            </a:extLst>
          </p:cNvPr>
          <p:cNvPicPr>
            <a:picLocks noChangeAspect="1"/>
          </p:cNvPicPr>
          <p:nvPr/>
        </p:nvPicPr>
        <p:blipFill>
          <a:blip r:embed="rId4"/>
          <a:stretch>
            <a:fillRect/>
          </a:stretch>
        </p:blipFill>
        <p:spPr>
          <a:xfrm>
            <a:off x="9321800" y="14693"/>
            <a:ext cx="2809875" cy="587246"/>
          </a:xfrm>
          <a:prstGeom prst="rect">
            <a:avLst/>
          </a:prstGeom>
        </p:spPr>
      </p:pic>
      <p:grpSp>
        <p:nvGrpSpPr>
          <p:cNvPr id="22" name="Group 21">
            <a:extLst>
              <a:ext uri="{FF2B5EF4-FFF2-40B4-BE49-F238E27FC236}">
                <a16:creationId xmlns:a16="http://schemas.microsoft.com/office/drawing/2014/main" id="{6E249BCC-1766-D97C-0B06-7DE3DBF083BB}"/>
              </a:ext>
            </a:extLst>
          </p:cNvPr>
          <p:cNvGrpSpPr/>
          <p:nvPr/>
        </p:nvGrpSpPr>
        <p:grpSpPr>
          <a:xfrm>
            <a:off x="247650" y="220960"/>
            <a:ext cx="5848350" cy="461665"/>
            <a:chOff x="247650" y="220960"/>
            <a:chExt cx="5848350" cy="461665"/>
          </a:xfrm>
        </p:grpSpPr>
        <p:pic>
          <p:nvPicPr>
            <p:cNvPr id="23" name="Picture 22">
              <a:extLst>
                <a:ext uri="{FF2B5EF4-FFF2-40B4-BE49-F238E27FC236}">
                  <a16:creationId xmlns:a16="http://schemas.microsoft.com/office/drawing/2014/main" id="{26F26DB8-2B0A-44E9-6C72-BD42A3C5830D}"/>
                </a:ext>
              </a:extLst>
            </p:cNvPr>
            <p:cNvPicPr>
              <a:picLocks noChangeAspect="1"/>
            </p:cNvPicPr>
            <p:nvPr/>
          </p:nvPicPr>
          <p:blipFill>
            <a:blip r:embed="rId5"/>
            <a:stretch>
              <a:fillRect/>
            </a:stretch>
          </p:blipFill>
          <p:spPr>
            <a:xfrm>
              <a:off x="247650" y="281059"/>
              <a:ext cx="504825" cy="381000"/>
            </a:xfrm>
            <a:prstGeom prst="rect">
              <a:avLst/>
            </a:prstGeom>
          </p:spPr>
        </p:pic>
        <p:sp>
          <p:nvSpPr>
            <p:cNvPr id="24" name="TextBox 23">
              <a:extLst>
                <a:ext uri="{FF2B5EF4-FFF2-40B4-BE49-F238E27FC236}">
                  <a16:creationId xmlns:a16="http://schemas.microsoft.com/office/drawing/2014/main" id="{8C07F83A-6C8A-3D0F-A2B7-E8419C743FC4}"/>
                </a:ext>
              </a:extLst>
            </p:cNvPr>
            <p:cNvSpPr txBox="1"/>
            <p:nvPr/>
          </p:nvSpPr>
          <p:spPr>
            <a:xfrm>
              <a:off x="680837" y="220960"/>
              <a:ext cx="5415163" cy="461665"/>
            </a:xfrm>
            <a:prstGeom prst="rect">
              <a:avLst/>
            </a:prstGeom>
            <a:noFill/>
          </p:spPr>
          <p:txBody>
            <a:bodyPr wrap="square" rtlCol="0">
              <a:spAutoFit/>
            </a:bodyPr>
            <a:lstStyle/>
            <a:p>
              <a:r>
                <a:rPr lang="en-GB" sz="2400" dirty="0">
                  <a:latin typeface="BT Curve Headline" panose="020B0603020203020204" pitchFamily="34" charset="0"/>
                  <a:cs typeface="BT Curve Headline" panose="020B0603020203020204" pitchFamily="34" charset="0"/>
                </a:rPr>
                <a:t>Signal Issues  – Poor Signal </a:t>
              </a:r>
            </a:p>
          </p:txBody>
        </p:sp>
      </p:grpSp>
      <p:cxnSp>
        <p:nvCxnSpPr>
          <p:cNvPr id="25" name="Straight Arrow Connector 24">
            <a:extLst>
              <a:ext uri="{FF2B5EF4-FFF2-40B4-BE49-F238E27FC236}">
                <a16:creationId xmlns:a16="http://schemas.microsoft.com/office/drawing/2014/main" id="{1D2B8E24-2523-7E66-F077-D34DB1489100}"/>
              </a:ext>
            </a:extLst>
          </p:cNvPr>
          <p:cNvCxnSpPr/>
          <p:nvPr/>
        </p:nvCxnSpPr>
        <p:spPr>
          <a:xfrm flipH="1" flipV="1">
            <a:off x="7176604" y="3681312"/>
            <a:ext cx="1442605" cy="1177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157B02F-1098-4B7A-03D3-93E472619581}"/>
              </a:ext>
            </a:extLst>
          </p:cNvPr>
          <p:cNvCxnSpPr/>
          <p:nvPr/>
        </p:nvCxnSpPr>
        <p:spPr>
          <a:xfrm>
            <a:off x="7090162" y="5545539"/>
            <a:ext cx="4290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0E36664-B66C-A8B3-1C33-1BC96C6AD758}"/>
              </a:ext>
            </a:extLst>
          </p:cNvPr>
          <p:cNvCxnSpPr/>
          <p:nvPr/>
        </p:nvCxnSpPr>
        <p:spPr>
          <a:xfrm>
            <a:off x="4732344" y="1867718"/>
            <a:ext cx="2418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25BEEC9-E3AF-BC2E-B4AD-0BEBB56DF8F8}"/>
              </a:ext>
            </a:extLst>
          </p:cNvPr>
          <p:cNvCxnSpPr/>
          <p:nvPr/>
        </p:nvCxnSpPr>
        <p:spPr>
          <a:xfrm>
            <a:off x="7094555" y="1867710"/>
            <a:ext cx="2418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6D51D2D-1D75-4420-0999-10156225E687}"/>
              </a:ext>
            </a:extLst>
          </p:cNvPr>
          <p:cNvCxnSpPr/>
          <p:nvPr/>
        </p:nvCxnSpPr>
        <p:spPr>
          <a:xfrm>
            <a:off x="9432969" y="1867706"/>
            <a:ext cx="2418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0" name="Picture 29" descr="Icon&#10;&#10;Description automatically generated">
            <a:extLst>
              <a:ext uri="{FF2B5EF4-FFF2-40B4-BE49-F238E27FC236}">
                <a16:creationId xmlns:a16="http://schemas.microsoft.com/office/drawing/2014/main" id="{E4858098-97DA-9C8D-5AF9-DA2B3EAF57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32344" y="179111"/>
            <a:ext cx="2151297" cy="953742"/>
          </a:xfrm>
          <a:prstGeom prst="rect">
            <a:avLst/>
          </a:prstGeom>
        </p:spPr>
      </p:pic>
    </p:spTree>
    <p:extLst>
      <p:ext uri="{BB962C8B-B14F-4D97-AF65-F5344CB8AC3E}">
        <p14:creationId xmlns:p14="http://schemas.microsoft.com/office/powerpoint/2010/main" val="874346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A8F00C-806C-F715-3974-558BF440C62E}"/>
              </a:ext>
            </a:extLst>
          </p:cNvPr>
          <p:cNvSpPr txBox="1"/>
          <p:nvPr/>
        </p:nvSpPr>
        <p:spPr>
          <a:xfrm>
            <a:off x="3768455" y="551782"/>
            <a:ext cx="3463925" cy="1015663"/>
          </a:xfrm>
          <a:prstGeom prst="rect">
            <a:avLst/>
          </a:prstGeom>
          <a:noFill/>
        </p:spPr>
        <p:txBody>
          <a:bodyPr wrap="square" rtlCol="0">
            <a:spAutoFit/>
          </a:bodyPr>
          <a:lstStyle/>
          <a:p>
            <a:pPr algn="ctr"/>
            <a:r>
              <a:rPr lang="en-GB" sz="6000" dirty="0">
                <a:solidFill>
                  <a:schemeClr val="bg1"/>
                </a:solidFill>
                <a:latin typeface="BT Curve Headline" panose="020B0603020203020204" pitchFamily="34" charset="0"/>
                <a:cs typeface="BT Curve Headline" panose="020B0603020203020204" pitchFamily="34" charset="0"/>
              </a:rPr>
              <a:t>Roaming</a:t>
            </a:r>
            <a:r>
              <a:rPr lang="en-GB" dirty="0">
                <a:latin typeface="BT Curve" panose="020B0503020203020204" pitchFamily="34" charset="0"/>
                <a:cs typeface="BT Curve" panose="020B0503020203020204" pitchFamily="34" charset="0"/>
              </a:rPr>
              <a:t> </a:t>
            </a:r>
          </a:p>
        </p:txBody>
      </p:sp>
      <p:sp>
        <p:nvSpPr>
          <p:cNvPr id="8" name="TextBox 7">
            <a:extLst>
              <a:ext uri="{FF2B5EF4-FFF2-40B4-BE49-F238E27FC236}">
                <a16:creationId xmlns:a16="http://schemas.microsoft.com/office/drawing/2014/main" id="{3E4969EE-F3BB-383A-F2DE-87C9D61169C5}"/>
              </a:ext>
            </a:extLst>
          </p:cNvPr>
          <p:cNvSpPr txBox="1"/>
          <p:nvPr/>
        </p:nvSpPr>
        <p:spPr>
          <a:xfrm>
            <a:off x="361841" y="2715543"/>
            <a:ext cx="8794750" cy="923330"/>
          </a:xfrm>
          <a:prstGeom prst="rect">
            <a:avLst/>
          </a:prstGeom>
          <a:noFill/>
        </p:spPr>
        <p:txBody>
          <a:bodyPr wrap="square" rtlCol="0">
            <a:spAutoFit/>
          </a:bodyPr>
          <a:lstStyle/>
          <a:p>
            <a:r>
              <a:rPr lang="en-GB" dirty="0">
                <a:solidFill>
                  <a:schemeClr val="bg1"/>
                </a:solidFill>
                <a:latin typeface="BT Curve" panose="020B0503020203020204" pitchFamily="34" charset="0"/>
                <a:cs typeface="BT Curve" panose="020B0503020203020204" pitchFamily="34" charset="0"/>
              </a:rPr>
              <a:t>Roaming – Data issues</a:t>
            </a:r>
          </a:p>
          <a:p>
            <a:r>
              <a:rPr lang="en-GB" dirty="0">
                <a:solidFill>
                  <a:schemeClr val="bg1"/>
                </a:solidFill>
                <a:latin typeface="BT Curve" panose="020B0503020203020204" pitchFamily="34" charset="0"/>
                <a:cs typeface="BT Curve" panose="020B0503020203020204" pitchFamily="34" charset="0"/>
              </a:rPr>
              <a:t>This Diagnostic is designed for customers with poor or no data connectivity while abroad </a:t>
            </a:r>
          </a:p>
        </p:txBody>
      </p:sp>
      <p:sp>
        <p:nvSpPr>
          <p:cNvPr id="9" name="TextBox 8">
            <a:extLst>
              <a:ext uri="{FF2B5EF4-FFF2-40B4-BE49-F238E27FC236}">
                <a16:creationId xmlns:a16="http://schemas.microsoft.com/office/drawing/2014/main" id="{F5AFFFCF-BFD8-9146-6AFF-FD9C6131289E}"/>
              </a:ext>
            </a:extLst>
          </p:cNvPr>
          <p:cNvSpPr txBox="1"/>
          <p:nvPr/>
        </p:nvSpPr>
        <p:spPr>
          <a:xfrm>
            <a:off x="903017" y="3614313"/>
            <a:ext cx="10858500" cy="923330"/>
          </a:xfrm>
          <a:prstGeom prst="rect">
            <a:avLst/>
          </a:prstGeom>
          <a:noFill/>
        </p:spPr>
        <p:txBody>
          <a:bodyPr wrap="square" rtlCol="0">
            <a:spAutoFit/>
          </a:bodyPr>
          <a:lstStyle/>
          <a:p>
            <a:r>
              <a:rPr lang="en-GB" dirty="0">
                <a:solidFill>
                  <a:schemeClr val="bg1"/>
                </a:solidFill>
                <a:latin typeface="BT Curve" panose="020B0503020203020204" pitchFamily="34" charset="0"/>
                <a:cs typeface="BT Curve" panose="020B0503020203020204" pitchFamily="34" charset="0"/>
              </a:rPr>
              <a:t>Roaming – unable to make voice calls </a:t>
            </a:r>
          </a:p>
          <a:p>
            <a:r>
              <a:rPr lang="en-GB" dirty="0">
                <a:solidFill>
                  <a:schemeClr val="bg1"/>
                </a:solidFill>
                <a:latin typeface="BT Curve" panose="020B0503020203020204" pitchFamily="34" charset="0"/>
                <a:cs typeface="BT Curve" panose="020B0503020203020204" pitchFamily="34" charset="0"/>
              </a:rPr>
              <a:t>This Diagnostic is designed for customer who can’t make calls or struggle to call some numbers while abroad</a:t>
            </a:r>
          </a:p>
        </p:txBody>
      </p:sp>
      <p:sp>
        <p:nvSpPr>
          <p:cNvPr id="13" name="TextBox 12">
            <a:extLst>
              <a:ext uri="{FF2B5EF4-FFF2-40B4-BE49-F238E27FC236}">
                <a16:creationId xmlns:a16="http://schemas.microsoft.com/office/drawing/2014/main" id="{6BF1D6A2-D5DA-D96E-B7BB-C153D23222B9}"/>
              </a:ext>
            </a:extLst>
          </p:cNvPr>
          <p:cNvSpPr txBox="1"/>
          <p:nvPr/>
        </p:nvSpPr>
        <p:spPr>
          <a:xfrm>
            <a:off x="4491037" y="546437"/>
            <a:ext cx="3463925" cy="584775"/>
          </a:xfrm>
          <a:prstGeom prst="rect">
            <a:avLst/>
          </a:prstGeom>
          <a:noFill/>
        </p:spPr>
        <p:txBody>
          <a:bodyPr wrap="square" rtlCol="0">
            <a:spAutoFit/>
          </a:bodyPr>
          <a:lstStyle/>
          <a:p>
            <a:pPr algn="ctr"/>
            <a:r>
              <a:rPr lang="en-GB" sz="3200" dirty="0">
                <a:cs typeface="BT Curve Headline" panose="020B0603020203020204" pitchFamily="34" charset="0"/>
              </a:rPr>
              <a:t>Roaming Issues</a:t>
            </a:r>
            <a:r>
              <a:rPr lang="en-GB" sz="3200" dirty="0">
                <a:cs typeface="BT Curve" panose="020B0503020203020204" pitchFamily="34" charset="0"/>
              </a:rPr>
              <a:t> </a:t>
            </a:r>
          </a:p>
        </p:txBody>
      </p:sp>
      <p:sp>
        <p:nvSpPr>
          <p:cNvPr id="15" name="TextBox 14">
            <a:extLst>
              <a:ext uri="{FF2B5EF4-FFF2-40B4-BE49-F238E27FC236}">
                <a16:creationId xmlns:a16="http://schemas.microsoft.com/office/drawing/2014/main" id="{72B1BC69-4459-9E31-7025-9ED4E81678B6}"/>
              </a:ext>
            </a:extLst>
          </p:cNvPr>
          <p:cNvSpPr txBox="1"/>
          <p:nvPr/>
        </p:nvSpPr>
        <p:spPr>
          <a:xfrm>
            <a:off x="903017" y="2009170"/>
            <a:ext cx="9194800" cy="1015663"/>
          </a:xfrm>
          <a:prstGeom prst="rect">
            <a:avLst/>
          </a:prstGeom>
          <a:noFill/>
        </p:spPr>
        <p:txBody>
          <a:bodyPr wrap="square" rtlCol="0">
            <a:spAutoFit/>
          </a:bodyPr>
          <a:lstStyle/>
          <a:p>
            <a:r>
              <a:rPr lang="en-GB" sz="2000" dirty="0">
                <a:latin typeface="BT Curve" panose="020B0503020203020204" pitchFamily="34" charset="0"/>
                <a:cs typeface="BT Curve" panose="020B0503020203020204" pitchFamily="34" charset="0"/>
              </a:rPr>
              <a:t>Roaming – No Connectivity </a:t>
            </a:r>
          </a:p>
          <a:p>
            <a:r>
              <a:rPr lang="en-GB" sz="2000" dirty="0">
                <a:latin typeface="BT Curve" panose="020B0503020203020204" pitchFamily="34" charset="0"/>
                <a:cs typeface="BT Curve" panose="020B0503020203020204" pitchFamily="34" charset="0"/>
              </a:rPr>
              <a:t>This Diagnostic is designed to assist users who have no signal at all on when roaming abroad.</a:t>
            </a:r>
          </a:p>
        </p:txBody>
      </p:sp>
      <p:sp>
        <p:nvSpPr>
          <p:cNvPr id="17" name="TextBox 16">
            <a:extLst>
              <a:ext uri="{FF2B5EF4-FFF2-40B4-BE49-F238E27FC236}">
                <a16:creationId xmlns:a16="http://schemas.microsoft.com/office/drawing/2014/main" id="{5DCD429C-0D47-F319-B31B-ED7561953F8B}"/>
              </a:ext>
            </a:extLst>
          </p:cNvPr>
          <p:cNvSpPr txBox="1"/>
          <p:nvPr/>
        </p:nvSpPr>
        <p:spPr>
          <a:xfrm>
            <a:off x="903017" y="4954088"/>
            <a:ext cx="10858500" cy="1015663"/>
          </a:xfrm>
          <a:prstGeom prst="rect">
            <a:avLst/>
          </a:prstGeom>
          <a:noFill/>
        </p:spPr>
        <p:txBody>
          <a:bodyPr wrap="square" rtlCol="0">
            <a:spAutoFit/>
          </a:bodyPr>
          <a:lstStyle/>
          <a:p>
            <a:r>
              <a:rPr lang="en-GB" sz="2000" dirty="0">
                <a:latin typeface="Calibri" panose="020F0502020204030204" pitchFamily="34" charset="0"/>
                <a:ea typeface="Calibri" panose="020F0502020204030204" pitchFamily="34" charset="0"/>
                <a:cs typeface="Calibri" panose="020F0502020204030204" pitchFamily="34" charset="0"/>
              </a:rPr>
              <a:t>Roaming – Unable to make voice calls</a:t>
            </a:r>
          </a:p>
          <a:p>
            <a:r>
              <a:rPr lang="en-GB" sz="2000" dirty="0">
                <a:latin typeface="Calibri" panose="020F0502020204030204" pitchFamily="34" charset="0"/>
                <a:ea typeface="Calibri" panose="020F0502020204030204" pitchFamily="34" charset="0"/>
                <a:cs typeface="Calibri" panose="020F0502020204030204" pitchFamily="34" charset="0"/>
              </a:rPr>
              <a:t>This Diagnostic is designed for users who cannot make calls, or struggle to call some numbers while abroad.</a:t>
            </a:r>
          </a:p>
        </p:txBody>
      </p:sp>
      <p:pic>
        <p:nvPicPr>
          <p:cNvPr id="19" name="Picture 18">
            <a:extLst>
              <a:ext uri="{FF2B5EF4-FFF2-40B4-BE49-F238E27FC236}">
                <a16:creationId xmlns:a16="http://schemas.microsoft.com/office/drawing/2014/main" id="{4EFE033E-A958-D3B1-A5EE-680915BD7693}"/>
              </a:ext>
            </a:extLst>
          </p:cNvPr>
          <p:cNvPicPr>
            <a:picLocks noChangeAspect="1"/>
          </p:cNvPicPr>
          <p:nvPr/>
        </p:nvPicPr>
        <p:blipFill>
          <a:blip r:embed="rId2"/>
          <a:stretch>
            <a:fillRect/>
          </a:stretch>
        </p:blipFill>
        <p:spPr>
          <a:xfrm>
            <a:off x="1074873" y="419131"/>
            <a:ext cx="2152075" cy="957155"/>
          </a:xfrm>
          <a:prstGeom prst="rect">
            <a:avLst/>
          </a:prstGeom>
        </p:spPr>
      </p:pic>
      <p:sp>
        <p:nvSpPr>
          <p:cNvPr id="20" name="TextBox 19">
            <a:extLst>
              <a:ext uri="{FF2B5EF4-FFF2-40B4-BE49-F238E27FC236}">
                <a16:creationId xmlns:a16="http://schemas.microsoft.com/office/drawing/2014/main" id="{BFB81261-498F-EC7A-7238-20F38F158AB1}"/>
              </a:ext>
            </a:extLst>
          </p:cNvPr>
          <p:cNvSpPr txBox="1"/>
          <p:nvPr/>
        </p:nvSpPr>
        <p:spPr>
          <a:xfrm>
            <a:off x="903017" y="3398673"/>
            <a:ext cx="8794750" cy="1015663"/>
          </a:xfrm>
          <a:prstGeom prst="rect">
            <a:avLst/>
          </a:prstGeom>
          <a:noFill/>
        </p:spPr>
        <p:txBody>
          <a:bodyPr wrap="square" rtlCol="0">
            <a:spAutoFit/>
          </a:bodyPr>
          <a:lstStyle/>
          <a:p>
            <a:r>
              <a:rPr lang="en-GB" sz="2000" dirty="0">
                <a:cs typeface="BT Curve" panose="020B0503020203020204" pitchFamily="34" charset="0"/>
              </a:rPr>
              <a:t>Roaming – Data issues</a:t>
            </a:r>
          </a:p>
          <a:p>
            <a:r>
              <a:rPr lang="en-GB" sz="2000" dirty="0">
                <a:cs typeface="BT Curve" panose="020B0503020203020204" pitchFamily="34" charset="0"/>
              </a:rPr>
              <a:t>This Diagnostic is designed for users with poor or no data connectivity while roaming abroad.</a:t>
            </a:r>
          </a:p>
        </p:txBody>
      </p:sp>
    </p:spTree>
    <p:extLst>
      <p:ext uri="{BB962C8B-B14F-4D97-AF65-F5344CB8AC3E}">
        <p14:creationId xmlns:p14="http://schemas.microsoft.com/office/powerpoint/2010/main" val="434608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3B92B5-C926-3AEC-5A61-F177BBB0D91F}"/>
              </a:ext>
            </a:extLst>
          </p:cNvPr>
          <p:cNvSpPr txBox="1"/>
          <p:nvPr/>
        </p:nvSpPr>
        <p:spPr>
          <a:xfrm>
            <a:off x="428624" y="86162"/>
            <a:ext cx="6021940" cy="461665"/>
          </a:xfrm>
          <a:prstGeom prst="rect">
            <a:avLst/>
          </a:prstGeom>
          <a:noFill/>
        </p:spPr>
        <p:txBody>
          <a:bodyPr wrap="square" rtlCol="0">
            <a:spAutoFit/>
          </a:bodyPr>
          <a:lstStyle/>
          <a:p>
            <a:r>
              <a:rPr lang="en-GB" sz="2400" dirty="0">
                <a:latin typeface="BT Curve Headline" panose="020B0603020203020204" pitchFamily="34" charset="0"/>
                <a:cs typeface="BT Curve Headline" panose="020B0603020203020204" pitchFamily="34" charset="0"/>
              </a:rPr>
              <a:t>Roaming Issues: No Connectivity (Apple) </a:t>
            </a:r>
          </a:p>
        </p:txBody>
      </p:sp>
      <p:pic>
        <p:nvPicPr>
          <p:cNvPr id="3" name="Picture 2">
            <a:extLst>
              <a:ext uri="{FF2B5EF4-FFF2-40B4-BE49-F238E27FC236}">
                <a16:creationId xmlns:a16="http://schemas.microsoft.com/office/drawing/2014/main" id="{C3DD6054-2147-20AD-6169-84E6193D08C3}"/>
              </a:ext>
            </a:extLst>
          </p:cNvPr>
          <p:cNvPicPr>
            <a:picLocks noChangeAspect="1"/>
          </p:cNvPicPr>
          <p:nvPr/>
        </p:nvPicPr>
        <p:blipFill>
          <a:blip r:embed="rId2"/>
          <a:stretch>
            <a:fillRect/>
          </a:stretch>
        </p:blipFill>
        <p:spPr>
          <a:xfrm>
            <a:off x="10532731" y="0"/>
            <a:ext cx="1544969" cy="541656"/>
          </a:xfrm>
          <a:prstGeom prst="rect">
            <a:avLst/>
          </a:prstGeom>
        </p:spPr>
      </p:pic>
      <p:pic>
        <p:nvPicPr>
          <p:cNvPr id="4" name="Picture 3">
            <a:extLst>
              <a:ext uri="{FF2B5EF4-FFF2-40B4-BE49-F238E27FC236}">
                <a16:creationId xmlns:a16="http://schemas.microsoft.com/office/drawing/2014/main" id="{53C40002-FE58-ECC5-08AB-41FB3F8965B1}"/>
              </a:ext>
            </a:extLst>
          </p:cNvPr>
          <p:cNvPicPr>
            <a:picLocks noChangeAspect="1"/>
          </p:cNvPicPr>
          <p:nvPr/>
        </p:nvPicPr>
        <p:blipFill>
          <a:blip r:embed="rId3"/>
          <a:stretch>
            <a:fillRect/>
          </a:stretch>
        </p:blipFill>
        <p:spPr>
          <a:xfrm>
            <a:off x="0" y="61278"/>
            <a:ext cx="428625" cy="419100"/>
          </a:xfrm>
          <a:prstGeom prst="rect">
            <a:avLst/>
          </a:prstGeom>
        </p:spPr>
      </p:pic>
      <p:sp>
        <p:nvSpPr>
          <p:cNvPr id="5" name="Rectangle 4">
            <a:extLst>
              <a:ext uri="{FF2B5EF4-FFF2-40B4-BE49-F238E27FC236}">
                <a16:creationId xmlns:a16="http://schemas.microsoft.com/office/drawing/2014/main" id="{2CBE10E4-2659-108D-33EF-B96A1D64FF1B}"/>
              </a:ext>
            </a:extLst>
          </p:cNvPr>
          <p:cNvSpPr/>
          <p:nvPr/>
        </p:nvSpPr>
        <p:spPr>
          <a:xfrm>
            <a:off x="116458" y="541656"/>
            <a:ext cx="1977039" cy="5204363"/>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General Housekeeping</a:t>
            </a:r>
            <a:r>
              <a:rPr kumimoji="0" lang="en-GB" sz="1200" b="1"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Has the customer turned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data roaming?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Has the customer tried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to turn Aeroplane mode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and off?</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issue affecting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just the customer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i.e. anyone else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they are with?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happening in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one location?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Has the user had any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roaming issues before?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If none of the General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Housekeeping works. then</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continue with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Diagnostics.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p:txBody>
      </p:sp>
      <p:sp>
        <p:nvSpPr>
          <p:cNvPr id="7" name="Rectangle 6">
            <a:extLst>
              <a:ext uri="{FF2B5EF4-FFF2-40B4-BE49-F238E27FC236}">
                <a16:creationId xmlns:a16="http://schemas.microsoft.com/office/drawing/2014/main" id="{144AF69A-A94D-D296-1CCF-2B4EB2016A04}"/>
              </a:ext>
            </a:extLst>
          </p:cNvPr>
          <p:cNvSpPr/>
          <p:nvPr/>
        </p:nvSpPr>
        <p:spPr>
          <a:xfrm>
            <a:off x="3100509" y="541656"/>
            <a:ext cx="1844206"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Perform a manual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Network search</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8" name="Rectangle 7">
            <a:extLst>
              <a:ext uri="{FF2B5EF4-FFF2-40B4-BE49-F238E27FC236}">
                <a16:creationId xmlns:a16="http://schemas.microsoft.com/office/drawing/2014/main" id="{EA0A62D1-7272-8A90-3530-0840468F7F03}"/>
              </a:ext>
            </a:extLst>
          </p:cNvPr>
          <p:cNvSpPr/>
          <p:nvPr/>
        </p:nvSpPr>
        <p:spPr>
          <a:xfrm>
            <a:off x="2837380" y="2307116"/>
            <a:ext cx="2277960" cy="2123658"/>
          </a:xfrm>
          <a:prstGeom prst="rect">
            <a:avLst/>
          </a:prstGeom>
        </p:spPr>
        <p:txBody>
          <a:bodyPr wrap="square">
            <a:spAutoFit/>
          </a:bodyPr>
          <a:lstStyle/>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From the Lock Screen, swipe up to access the </a:t>
            </a:r>
            <a:r>
              <a:rPr lang="en-GB" sz="1200" b="1" dirty="0">
                <a:solidFill>
                  <a:srgbClr val="333333"/>
                </a:solidFill>
                <a:latin typeface="BT Curve" panose="020B0503020203020204" pitchFamily="34" charset="0"/>
                <a:cs typeface="BT Curve" panose="020B0503020203020204" pitchFamily="34" charset="0"/>
              </a:rPr>
              <a:t>Home Screen</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Settings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Mobile Data</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Network Selection</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slider against </a:t>
            </a:r>
            <a:r>
              <a:rPr lang="en-GB" sz="1200" b="1" dirty="0">
                <a:solidFill>
                  <a:srgbClr val="333333"/>
                </a:solidFill>
                <a:latin typeface="BT Curve" panose="020B0503020203020204" pitchFamily="34" charset="0"/>
                <a:cs typeface="BT Curve" panose="020B0503020203020204" pitchFamily="34" charset="0"/>
              </a:rPr>
              <a:t>Automatic</a:t>
            </a:r>
            <a:r>
              <a:rPr lang="en-GB" sz="1200" dirty="0">
                <a:solidFill>
                  <a:srgbClr val="333333"/>
                </a:solidFill>
                <a:latin typeface="BT Curve" panose="020B0503020203020204" pitchFamily="34" charset="0"/>
                <a:cs typeface="BT Curve" panose="020B0503020203020204" pitchFamily="34" charset="0"/>
              </a:rPr>
              <a:t> to turn off</a:t>
            </a: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a:t>
            </a:r>
            <a:r>
              <a:rPr lang="en-GB" sz="1200" b="1" dirty="0">
                <a:solidFill>
                  <a:srgbClr val="333333"/>
                </a:solidFill>
                <a:latin typeface="BT Curve" panose="020B0503020203020204" pitchFamily="34" charset="0"/>
                <a:cs typeface="BT Curve" panose="020B0503020203020204" pitchFamily="34" charset="0"/>
              </a:rPr>
              <a:t>Network</a:t>
            </a:r>
            <a:r>
              <a:rPr lang="en-GB" sz="1200" dirty="0">
                <a:solidFill>
                  <a:srgbClr val="333333"/>
                </a:solidFill>
                <a:latin typeface="BT Curve" panose="020B0503020203020204" pitchFamily="34" charset="0"/>
                <a:cs typeface="BT Curve" panose="020B0503020203020204" pitchFamily="34" charset="0"/>
              </a:rPr>
              <a:t> to connect to</a:t>
            </a: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Back</a:t>
            </a:r>
            <a:endParaRPr lang="en-GB" sz="1200" b="0" i="0" dirty="0">
              <a:solidFill>
                <a:srgbClr val="333333"/>
              </a:solidFill>
              <a:effectLst/>
              <a:latin typeface="BT Curve" panose="020B0503020203020204" pitchFamily="34" charset="0"/>
              <a:cs typeface="BT Curve" panose="020B0503020203020204" pitchFamily="34" charset="0"/>
            </a:endParaRPr>
          </a:p>
        </p:txBody>
      </p:sp>
      <p:sp>
        <p:nvSpPr>
          <p:cNvPr id="9" name="Rectangle 8">
            <a:extLst>
              <a:ext uri="{FF2B5EF4-FFF2-40B4-BE49-F238E27FC236}">
                <a16:creationId xmlns:a16="http://schemas.microsoft.com/office/drawing/2014/main" id="{0F2162E5-1518-BBEB-D87E-A76BACF0B9D8}"/>
              </a:ext>
            </a:extLst>
          </p:cNvPr>
          <p:cNvSpPr/>
          <p:nvPr/>
        </p:nvSpPr>
        <p:spPr>
          <a:xfrm>
            <a:off x="8202943" y="579821"/>
            <a:ext cx="1844206"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Manually</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logged on to 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Roaming</a:t>
            </a:r>
            <a:r>
              <a:rPr lang="en-GB" sz="1200" dirty="0">
                <a:solidFill>
                  <a:prstClr val="white"/>
                </a:solidFill>
                <a:latin typeface="BT Curve" panose="020B0503020203020204" pitchFamily="34" charset="0"/>
                <a:cs typeface="BT Curve" panose="020B0503020203020204" pitchFamily="34" charset="0"/>
              </a:rPr>
              <a:t> network. Does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his</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resolve issue</a:t>
            </a:r>
            <a:r>
              <a:rPr kumimoji="0" lang="en-GB" sz="1200" b="0" i="0" u="none" strike="noStrike" kern="1200" cap="none" spc="0" normalizeH="0" noProof="0" dirty="0">
                <a:ln>
                  <a:noFill/>
                </a:ln>
                <a:solidFill>
                  <a:prstClr val="white"/>
                </a:solidFill>
                <a:effectLst/>
                <a:uLnTx/>
                <a:uFillTx/>
                <a:latin typeface="Rubrik Regular"/>
                <a:ea typeface="+mn-ea"/>
                <a:cs typeface="+mn-cs"/>
              </a:rPr>
              <a:t>?</a:t>
            </a: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sp>
        <p:nvSpPr>
          <p:cNvPr id="12" name="Rectangle 11">
            <a:extLst>
              <a:ext uri="{FF2B5EF4-FFF2-40B4-BE49-F238E27FC236}">
                <a16:creationId xmlns:a16="http://schemas.microsoft.com/office/drawing/2014/main" id="{CFD586B4-5E3F-FB62-B99E-81A1DEEB707E}"/>
              </a:ext>
            </a:extLst>
          </p:cNvPr>
          <p:cNvSpPr/>
          <p:nvPr/>
        </p:nvSpPr>
        <p:spPr>
          <a:xfrm>
            <a:off x="6172392" y="2036684"/>
            <a:ext cx="5905308" cy="2862322"/>
          </a:xfrm>
          <a:prstGeom prst="rect">
            <a:avLst/>
          </a:prstGeom>
        </p:spPr>
        <p:txBody>
          <a:bodyPr wrap="square">
            <a:spAutoFit/>
          </a:bodyPr>
          <a:lstStyle/>
          <a:p>
            <a:r>
              <a:rPr lang="en-GB" sz="1200" b="1" dirty="0">
                <a:solidFill>
                  <a:srgbClr val="FF0000"/>
                </a:solidFill>
                <a:latin typeface="BT Curve" panose="020B0503020203020204" pitchFamily="34" charset="0"/>
                <a:cs typeface="BT Curve" panose="020B0503020203020204" pitchFamily="34" charset="0"/>
              </a:rPr>
              <a:t>Please note this activity cannot be completed during a call on the device.</a:t>
            </a:r>
            <a:endParaRPr lang="en-GB" sz="1200" dirty="0">
              <a:solidFill>
                <a:srgbClr val="444444"/>
              </a:solidFill>
              <a:latin typeface="BT Curve" panose="020B0503020203020204" pitchFamily="34" charset="0"/>
              <a:cs typeface="BT Curve" panose="020B0503020203020204" pitchFamily="34" charset="0"/>
            </a:endParaRPr>
          </a:p>
          <a:p>
            <a:r>
              <a:rPr lang="en-GB" sz="1200" dirty="0">
                <a:solidFill>
                  <a:srgbClr val="444444"/>
                </a:solidFill>
                <a:latin typeface="BT Curve" panose="020B0503020203020204" pitchFamily="34" charset="0"/>
                <a:cs typeface="BT Curve" panose="020B0503020203020204" pitchFamily="34" charset="0"/>
              </a:rPr>
              <a:t>De-activate any Wi-Fi connection and then within the network settings of the device the customer is able to switch the device from an Automatic network selection to Manual.</a:t>
            </a:r>
          </a:p>
          <a:p>
            <a:r>
              <a:rPr lang="en-GB" sz="1200" dirty="0">
                <a:solidFill>
                  <a:srgbClr val="444444"/>
                </a:solidFill>
                <a:latin typeface="BT Curve" panose="020B0503020203020204" pitchFamily="34" charset="0"/>
                <a:cs typeface="BT Curve" panose="020B0503020203020204" pitchFamily="34" charset="0"/>
              </a:rPr>
              <a:t>By doing this the device will search and find any network operators that provide coverage in the area. This includes networks that the home networks </a:t>
            </a:r>
            <a:r>
              <a:rPr lang="en-GB" sz="1200" b="1" dirty="0">
                <a:solidFill>
                  <a:srgbClr val="444444"/>
                </a:solidFill>
                <a:latin typeface="BT Curve" panose="020B0503020203020204" pitchFamily="34" charset="0"/>
                <a:cs typeface="BT Curve" panose="020B0503020203020204" pitchFamily="34" charset="0"/>
              </a:rPr>
              <a:t>don't</a:t>
            </a:r>
            <a:r>
              <a:rPr lang="en-GB" sz="1200" dirty="0">
                <a:solidFill>
                  <a:srgbClr val="444444"/>
                </a:solidFill>
                <a:latin typeface="BT Curve" panose="020B0503020203020204" pitchFamily="34" charset="0"/>
                <a:cs typeface="BT Curve" panose="020B0503020203020204" pitchFamily="34" charset="0"/>
              </a:rPr>
              <a:t> have any roaming agreements with. To ensure the user is exploring all options, get the user to attempt to log on to </a:t>
            </a:r>
            <a:r>
              <a:rPr lang="en-GB" sz="1200" b="1" dirty="0">
                <a:solidFill>
                  <a:srgbClr val="444444"/>
                </a:solidFill>
                <a:latin typeface="BT Curve" panose="020B0503020203020204" pitchFamily="34" charset="0"/>
                <a:cs typeface="BT Curve" panose="020B0503020203020204" pitchFamily="34" charset="0"/>
              </a:rPr>
              <a:t>ALL</a:t>
            </a:r>
            <a:r>
              <a:rPr lang="en-GB" sz="1200" dirty="0">
                <a:solidFill>
                  <a:srgbClr val="444444"/>
                </a:solidFill>
                <a:latin typeface="BT Curve" panose="020B0503020203020204" pitchFamily="34" charset="0"/>
                <a:cs typeface="BT Curve" panose="020B0503020203020204" pitchFamily="34" charset="0"/>
              </a:rPr>
              <a:t> available networks that appear in the search and test before moving on to the next one.</a:t>
            </a:r>
          </a:p>
          <a:p>
            <a:r>
              <a:rPr lang="en-GB" sz="1200" b="1" cap="all" dirty="0">
                <a:solidFill>
                  <a:srgbClr val="FF0000"/>
                </a:solidFill>
                <a:latin typeface="BT Curve" panose="020B0503020203020204" pitchFamily="34" charset="0"/>
                <a:cs typeface="BT Curve" panose="020B0503020203020204" pitchFamily="34" charset="0"/>
              </a:rPr>
              <a:t>IMPORTANT:</a:t>
            </a:r>
            <a:r>
              <a:rPr lang="en-GB" sz="1200" dirty="0">
                <a:solidFill>
                  <a:srgbClr val="444444"/>
                </a:solidFill>
                <a:latin typeface="BT Curve" panose="020B0503020203020204" pitchFamily="34" charset="0"/>
                <a:cs typeface="BT Curve" panose="020B0503020203020204" pitchFamily="34" charset="0"/>
              </a:rPr>
              <a:t> If no networks show up in the list (only the one that the customer is already connected to) when carrying out the search, select </a:t>
            </a:r>
            <a:r>
              <a:rPr lang="en-GB" sz="1200" b="1" dirty="0">
                <a:solidFill>
                  <a:srgbClr val="444444"/>
                </a:solidFill>
                <a:latin typeface="BT Curve" panose="020B0503020203020204" pitchFamily="34" charset="0"/>
                <a:cs typeface="BT Curve" panose="020B0503020203020204" pitchFamily="34" charset="0"/>
              </a:rPr>
              <a:t>No networks found</a:t>
            </a:r>
            <a:r>
              <a:rPr lang="en-GB" sz="1200" dirty="0">
                <a:solidFill>
                  <a:srgbClr val="444444"/>
                </a:solidFill>
                <a:latin typeface="BT Curve" panose="020B0503020203020204" pitchFamily="34" charset="0"/>
                <a:cs typeface="BT Curve" panose="020B0503020203020204" pitchFamily="34" charset="0"/>
              </a:rPr>
              <a:t>. This is because you cannot log off the current network and log on to another.</a:t>
            </a:r>
          </a:p>
          <a:p>
            <a:r>
              <a:rPr lang="en-GB" sz="1200" b="1" dirty="0">
                <a:solidFill>
                  <a:srgbClr val="444444"/>
                </a:solidFill>
                <a:latin typeface="BT Curve" panose="020B0503020203020204" pitchFamily="34" charset="0"/>
                <a:cs typeface="BT Curve" panose="020B0503020203020204" pitchFamily="34" charset="0"/>
              </a:rPr>
              <a:t>Ensure Automatic mode is re-enabled after testing in Manual mode.</a:t>
            </a:r>
            <a:endParaRPr lang="en-GB" sz="1200" dirty="0">
              <a:solidFill>
                <a:srgbClr val="444444"/>
              </a:solidFill>
              <a:latin typeface="BT Curve" panose="020B0503020203020204" pitchFamily="34" charset="0"/>
              <a:cs typeface="BT Curve" panose="020B0503020203020204" pitchFamily="34" charset="0"/>
            </a:endParaRPr>
          </a:p>
          <a:p>
            <a:r>
              <a:rPr lang="en-GB" sz="1200" b="1" dirty="0">
                <a:solidFill>
                  <a:srgbClr val="444444"/>
                </a:solidFill>
                <a:latin typeface="BT Curve" panose="020B0503020203020204" pitchFamily="34" charset="0"/>
                <a:cs typeface="BT Curve" panose="020B0503020203020204" pitchFamily="34" charset="0"/>
              </a:rPr>
              <a:t>If the menu option is not available ensure that the SIM card is inserted correctly and securely locked in place. Referring to the device manual should show how to correctly insert the SIM.</a:t>
            </a:r>
            <a:endParaRPr lang="en-GB" sz="1200" b="0" i="0" dirty="0">
              <a:solidFill>
                <a:srgbClr val="444444"/>
              </a:solidFill>
              <a:effectLst/>
              <a:latin typeface="BT Curve" panose="020B0503020203020204" pitchFamily="34" charset="0"/>
              <a:cs typeface="BT Curve" panose="020B0503020203020204" pitchFamily="34" charset="0"/>
            </a:endParaRPr>
          </a:p>
        </p:txBody>
      </p:sp>
      <p:sp>
        <p:nvSpPr>
          <p:cNvPr id="13" name="TextBox 12">
            <a:extLst>
              <a:ext uri="{FF2B5EF4-FFF2-40B4-BE49-F238E27FC236}">
                <a16:creationId xmlns:a16="http://schemas.microsoft.com/office/drawing/2014/main" id="{DBDE2B70-5721-8F4D-ADBD-C28B9BF839EF}"/>
              </a:ext>
            </a:extLst>
          </p:cNvPr>
          <p:cNvSpPr txBox="1"/>
          <p:nvPr/>
        </p:nvSpPr>
        <p:spPr>
          <a:xfrm rot="16200000">
            <a:off x="8871046" y="4792604"/>
            <a:ext cx="508000"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No</a:t>
            </a:r>
          </a:p>
        </p:txBody>
      </p:sp>
      <p:sp>
        <p:nvSpPr>
          <p:cNvPr id="14" name="Flowchart: Decision 13">
            <a:extLst>
              <a:ext uri="{FF2B5EF4-FFF2-40B4-BE49-F238E27FC236}">
                <a16:creationId xmlns:a16="http://schemas.microsoft.com/office/drawing/2014/main" id="{512428F9-F033-7B0D-8C9A-2CAA7FD077E4}"/>
              </a:ext>
            </a:extLst>
          </p:cNvPr>
          <p:cNvSpPr/>
          <p:nvPr/>
        </p:nvSpPr>
        <p:spPr>
          <a:xfrm>
            <a:off x="8202943" y="5286536"/>
            <a:ext cx="2054058" cy="1530054"/>
          </a:xfrm>
          <a:prstGeom prst="flowChartDecision">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Rubrik Regular"/>
                <a:ea typeface="+mn-ea"/>
                <a:cs typeface="+mn-cs"/>
              </a:rPr>
              <a:t>Time to call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Rubrik Regular"/>
              </a:rPr>
              <a:t>Zest4</a:t>
            </a: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cxnSp>
        <p:nvCxnSpPr>
          <p:cNvPr id="15" name="Straight Arrow Connector 14">
            <a:extLst>
              <a:ext uri="{FF2B5EF4-FFF2-40B4-BE49-F238E27FC236}">
                <a16:creationId xmlns:a16="http://schemas.microsoft.com/office/drawing/2014/main" id="{995A5C7A-3FEC-8A75-6A9A-D51AEE243F4A}"/>
              </a:ext>
            </a:extLst>
          </p:cNvPr>
          <p:cNvCxnSpPr/>
          <p:nvPr/>
        </p:nvCxnSpPr>
        <p:spPr>
          <a:xfrm>
            <a:off x="4022612" y="1677101"/>
            <a:ext cx="0" cy="439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C10CD1D-C75F-C351-1059-D12336270BE5}"/>
              </a:ext>
            </a:extLst>
          </p:cNvPr>
          <p:cNvCxnSpPr/>
          <p:nvPr/>
        </p:nvCxnSpPr>
        <p:spPr>
          <a:xfrm>
            <a:off x="9227324" y="4839406"/>
            <a:ext cx="2648" cy="3456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22307D9-FC7B-061D-3169-FC73CDA9AB96}"/>
              </a:ext>
            </a:extLst>
          </p:cNvPr>
          <p:cNvCxnSpPr/>
          <p:nvPr/>
        </p:nvCxnSpPr>
        <p:spPr>
          <a:xfrm>
            <a:off x="9125046" y="1714500"/>
            <a:ext cx="4858" cy="3532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483F8F5-12C6-DD8C-914A-F4B666CB277B}"/>
              </a:ext>
            </a:extLst>
          </p:cNvPr>
          <p:cNvCxnSpPr/>
          <p:nvPr/>
        </p:nvCxnSpPr>
        <p:spPr>
          <a:xfrm>
            <a:off x="5115340" y="1090296"/>
            <a:ext cx="29006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3BC7EEB-BADD-14BC-355F-01CE51CDAB51}"/>
              </a:ext>
            </a:extLst>
          </p:cNvPr>
          <p:cNvCxnSpPr/>
          <p:nvPr/>
        </p:nvCxnSpPr>
        <p:spPr>
          <a:xfrm flipV="1">
            <a:off x="2149188" y="1089878"/>
            <a:ext cx="916330" cy="4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DF0C44DB-0660-A549-51FD-C461E1C0EC25}"/>
              </a:ext>
            </a:extLst>
          </p:cNvPr>
          <p:cNvPicPr>
            <a:picLocks noChangeAspect="1"/>
          </p:cNvPicPr>
          <p:nvPr/>
        </p:nvPicPr>
        <p:blipFill>
          <a:blip r:embed="rId4"/>
          <a:stretch>
            <a:fillRect/>
          </a:stretch>
        </p:blipFill>
        <p:spPr>
          <a:xfrm>
            <a:off x="214312" y="5919536"/>
            <a:ext cx="1909283" cy="849171"/>
          </a:xfrm>
          <a:prstGeom prst="rect">
            <a:avLst/>
          </a:prstGeom>
        </p:spPr>
      </p:pic>
    </p:spTree>
    <p:extLst>
      <p:ext uri="{BB962C8B-B14F-4D97-AF65-F5344CB8AC3E}">
        <p14:creationId xmlns:p14="http://schemas.microsoft.com/office/powerpoint/2010/main" val="2175433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D92FDD-8D9A-48AB-ADD7-A4E25D3E73F8}"/>
              </a:ext>
            </a:extLst>
          </p:cNvPr>
          <p:cNvPicPr>
            <a:picLocks noChangeAspect="1"/>
          </p:cNvPicPr>
          <p:nvPr/>
        </p:nvPicPr>
        <p:blipFill>
          <a:blip r:embed="rId2"/>
          <a:stretch>
            <a:fillRect/>
          </a:stretch>
        </p:blipFill>
        <p:spPr>
          <a:xfrm>
            <a:off x="0" y="61278"/>
            <a:ext cx="428625" cy="419100"/>
          </a:xfrm>
          <a:prstGeom prst="rect">
            <a:avLst/>
          </a:prstGeom>
        </p:spPr>
      </p:pic>
      <p:pic>
        <p:nvPicPr>
          <p:cNvPr id="3" name="Picture 2">
            <a:extLst>
              <a:ext uri="{FF2B5EF4-FFF2-40B4-BE49-F238E27FC236}">
                <a16:creationId xmlns:a16="http://schemas.microsoft.com/office/drawing/2014/main" id="{51F937E8-CFA0-FF26-F7CC-64AB946BE02B}"/>
              </a:ext>
            </a:extLst>
          </p:cNvPr>
          <p:cNvPicPr>
            <a:picLocks noChangeAspect="1"/>
          </p:cNvPicPr>
          <p:nvPr/>
        </p:nvPicPr>
        <p:blipFill>
          <a:blip r:embed="rId3"/>
          <a:stretch>
            <a:fillRect/>
          </a:stretch>
        </p:blipFill>
        <p:spPr>
          <a:xfrm>
            <a:off x="10532731" y="0"/>
            <a:ext cx="1544969" cy="541656"/>
          </a:xfrm>
          <a:prstGeom prst="rect">
            <a:avLst/>
          </a:prstGeom>
        </p:spPr>
      </p:pic>
      <p:sp>
        <p:nvSpPr>
          <p:cNvPr id="4" name="Rectangle 3">
            <a:extLst>
              <a:ext uri="{FF2B5EF4-FFF2-40B4-BE49-F238E27FC236}">
                <a16:creationId xmlns:a16="http://schemas.microsoft.com/office/drawing/2014/main" id="{E84FDE84-CC39-DFCE-9AA4-CAD6CC93A033}"/>
              </a:ext>
            </a:extLst>
          </p:cNvPr>
          <p:cNvSpPr/>
          <p:nvPr/>
        </p:nvSpPr>
        <p:spPr>
          <a:xfrm>
            <a:off x="3885523" y="560320"/>
            <a:ext cx="2007014"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Ensure Mobile</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data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Switching</a:t>
            </a:r>
            <a:r>
              <a:rPr lang="en-GB" sz="1200" dirty="0">
                <a:solidFill>
                  <a:prstClr val="white"/>
                </a:solidFill>
                <a:latin typeface="BT Curve" panose="020B0503020203020204" pitchFamily="34" charset="0"/>
                <a:cs typeface="BT Curve" panose="020B0503020203020204" pitchFamily="34" charset="0"/>
              </a:rPr>
              <a:t> is enabled. Does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this resolve the issue?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sp>
        <p:nvSpPr>
          <p:cNvPr id="5" name="Rectangle 4">
            <a:extLst>
              <a:ext uri="{FF2B5EF4-FFF2-40B4-BE49-F238E27FC236}">
                <a16:creationId xmlns:a16="http://schemas.microsoft.com/office/drawing/2014/main" id="{886C8CAE-BF3D-E9A4-FADA-C13B5934B81A}"/>
              </a:ext>
            </a:extLst>
          </p:cNvPr>
          <p:cNvSpPr/>
          <p:nvPr/>
        </p:nvSpPr>
        <p:spPr>
          <a:xfrm>
            <a:off x="3193584" y="1722984"/>
            <a:ext cx="2781300" cy="2862322"/>
          </a:xfrm>
          <a:prstGeom prst="rect">
            <a:avLst/>
          </a:prstGeom>
        </p:spPr>
        <p:txBody>
          <a:bodyPr wrap="square">
            <a:spAutoFit/>
          </a:bodyPr>
          <a:lstStyle/>
          <a:p>
            <a:r>
              <a:rPr lang="en-GB" sz="1200" dirty="0">
                <a:solidFill>
                  <a:srgbClr val="444444"/>
                </a:solidFill>
                <a:latin typeface="BT Curve" panose="020B0503020203020204" pitchFamily="34" charset="0"/>
                <a:cs typeface="BT Curve" panose="020B0503020203020204" pitchFamily="34" charset="0"/>
              </a:rPr>
              <a:t>If the customer is using the Dual SIM functionality on the handset and wants to use mobile data whilst on a call, they will need to be using the same line which is set up for Mobile Data – unless they have Mobile Data Switching activated.</a:t>
            </a:r>
            <a:br>
              <a:rPr lang="en-GB" sz="1200" dirty="0">
                <a:latin typeface="BT Curve" panose="020B0503020203020204" pitchFamily="34" charset="0"/>
                <a:cs typeface="BT Curve" panose="020B0503020203020204" pitchFamily="34" charset="0"/>
              </a:rPr>
            </a:br>
            <a:br>
              <a:rPr lang="en-GB" sz="1200" dirty="0">
                <a:latin typeface="BT Curve" panose="020B0503020203020204" pitchFamily="34" charset="0"/>
                <a:cs typeface="BT Curve" panose="020B0503020203020204" pitchFamily="34" charset="0"/>
              </a:rPr>
            </a:br>
            <a:r>
              <a:rPr lang="en-GB" sz="1200" dirty="0">
                <a:solidFill>
                  <a:srgbClr val="444444"/>
                </a:solidFill>
                <a:latin typeface="BT Curve" panose="020B0503020203020204" pitchFamily="34" charset="0"/>
                <a:cs typeface="BT Curve" panose="020B0503020203020204" pitchFamily="34" charset="0"/>
              </a:rPr>
              <a:t>Once Mobile Data Switching is enabled, any time the customer tries to establish a Mobile Data connection whilst on a call, it will automatically switch to the other line if needed – this does not change the default data line.</a:t>
            </a:r>
            <a:endParaRPr lang="en-GB" sz="1200" dirty="0">
              <a:latin typeface="BT Curve" panose="020B0503020203020204" pitchFamily="34" charset="0"/>
              <a:cs typeface="BT Curve" panose="020B0503020203020204" pitchFamily="34" charset="0"/>
            </a:endParaRPr>
          </a:p>
        </p:txBody>
      </p:sp>
      <p:sp>
        <p:nvSpPr>
          <p:cNvPr id="6" name="Rectangle 5">
            <a:extLst>
              <a:ext uri="{FF2B5EF4-FFF2-40B4-BE49-F238E27FC236}">
                <a16:creationId xmlns:a16="http://schemas.microsoft.com/office/drawing/2014/main" id="{0D5737B9-2022-B245-2D29-756D8B373EB1}"/>
              </a:ext>
            </a:extLst>
          </p:cNvPr>
          <p:cNvSpPr/>
          <p:nvPr/>
        </p:nvSpPr>
        <p:spPr>
          <a:xfrm>
            <a:off x="2742824" y="4484325"/>
            <a:ext cx="3682820" cy="276999"/>
          </a:xfrm>
          <a:prstGeom prst="rect">
            <a:avLst/>
          </a:prstGeom>
        </p:spPr>
        <p:txBody>
          <a:bodyPr wrap="square">
            <a:spAutoFit/>
          </a:bodyPr>
          <a:lstStyle/>
          <a:p>
            <a:r>
              <a:rPr lang="en-GB" sz="1200" dirty="0">
                <a:latin typeface="BT Curve" panose="020B0503020203020204" pitchFamily="34" charset="0"/>
                <a:cs typeface="BT Curve" panose="020B0503020203020204" pitchFamily="34" charset="0"/>
                <a:hlinkClick r:id="rId4"/>
              </a:rPr>
              <a:t>Apple Support - Using Dual SIM with an eSIM</a:t>
            </a:r>
            <a:endParaRPr lang="en-GB" sz="1200" dirty="0">
              <a:latin typeface="BT Curve" panose="020B0503020203020204" pitchFamily="34" charset="0"/>
              <a:cs typeface="BT Curve" panose="020B0503020203020204" pitchFamily="34" charset="0"/>
            </a:endParaRPr>
          </a:p>
        </p:txBody>
      </p:sp>
      <p:sp>
        <p:nvSpPr>
          <p:cNvPr id="7" name="Rectangle 6">
            <a:extLst>
              <a:ext uri="{FF2B5EF4-FFF2-40B4-BE49-F238E27FC236}">
                <a16:creationId xmlns:a16="http://schemas.microsoft.com/office/drawing/2014/main" id="{6EFD309E-0A79-FF77-1C1F-E267B6F9E541}"/>
              </a:ext>
            </a:extLst>
          </p:cNvPr>
          <p:cNvSpPr/>
          <p:nvPr/>
        </p:nvSpPr>
        <p:spPr>
          <a:xfrm>
            <a:off x="7573379" y="560320"/>
            <a:ext cx="2007014"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Enable data</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roaming 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the device. Does this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resolve the problem?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sp>
        <p:nvSpPr>
          <p:cNvPr id="8" name="Rectangle 7">
            <a:extLst>
              <a:ext uri="{FF2B5EF4-FFF2-40B4-BE49-F238E27FC236}">
                <a16:creationId xmlns:a16="http://schemas.microsoft.com/office/drawing/2014/main" id="{D15C94C2-0378-47B1-CA1E-89FFB299E06B}"/>
              </a:ext>
            </a:extLst>
          </p:cNvPr>
          <p:cNvSpPr/>
          <p:nvPr/>
        </p:nvSpPr>
        <p:spPr>
          <a:xfrm>
            <a:off x="7194238" y="1764061"/>
            <a:ext cx="3200013" cy="2123658"/>
          </a:xfrm>
          <a:prstGeom prst="rect">
            <a:avLst/>
          </a:prstGeom>
        </p:spPr>
        <p:txBody>
          <a:bodyPr wrap="square">
            <a:spAutoFit/>
          </a:bodyPr>
          <a:lstStyle/>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From the Lock Screen, swipe up to access the </a:t>
            </a:r>
            <a:r>
              <a:rPr lang="en-GB" sz="1200" b="1" dirty="0">
                <a:solidFill>
                  <a:srgbClr val="333333"/>
                </a:solidFill>
                <a:latin typeface="BT Curve" panose="020B0503020203020204" pitchFamily="34" charset="0"/>
                <a:cs typeface="BT Curve" panose="020B0503020203020204" pitchFamily="34" charset="0"/>
              </a:rPr>
              <a:t>Home Screen</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Settings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Mobile Data</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Mobile Data Options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slider against </a:t>
            </a:r>
            <a:r>
              <a:rPr lang="en-GB" sz="1200" b="1" dirty="0">
                <a:solidFill>
                  <a:srgbClr val="333333"/>
                </a:solidFill>
                <a:latin typeface="BT Curve" panose="020B0503020203020204" pitchFamily="34" charset="0"/>
                <a:cs typeface="BT Curve" panose="020B0503020203020204" pitchFamily="34" charset="0"/>
              </a:rPr>
              <a:t>Data Roaming</a:t>
            </a:r>
            <a:br>
              <a:rPr lang="en-GB" sz="1200" dirty="0">
                <a:solidFill>
                  <a:srgbClr val="333333"/>
                </a:solidFill>
                <a:latin typeface="BT Curve" panose="020B0503020203020204" pitchFamily="34" charset="0"/>
                <a:cs typeface="BT Curve" panose="020B0503020203020204" pitchFamily="34" charset="0"/>
              </a:rPr>
            </a:br>
            <a:br>
              <a:rPr lang="en-GB" sz="1200" dirty="0">
                <a:solidFill>
                  <a:srgbClr val="333333"/>
                </a:solidFill>
                <a:latin typeface="BT Curve" panose="020B0503020203020204" pitchFamily="34" charset="0"/>
                <a:cs typeface="BT Curve" panose="020B0503020203020204" pitchFamily="34" charset="0"/>
              </a:rPr>
            </a:br>
            <a:r>
              <a:rPr lang="en-GB" sz="1200" b="1" dirty="0">
                <a:solidFill>
                  <a:srgbClr val="333333"/>
                </a:solidFill>
                <a:latin typeface="BT Curve" panose="020B0503020203020204" pitchFamily="34" charset="0"/>
                <a:cs typeface="BT Curve" panose="020B0503020203020204" pitchFamily="34" charset="0"/>
              </a:rPr>
              <a:t>PSSST...</a:t>
            </a:r>
            <a:r>
              <a:rPr lang="en-GB" sz="1200" dirty="0">
                <a:solidFill>
                  <a:srgbClr val="333333"/>
                </a:solidFill>
                <a:latin typeface="BT Curve" panose="020B0503020203020204" pitchFamily="34" charset="0"/>
                <a:cs typeface="BT Curve" panose="020B0503020203020204" pitchFamily="34" charset="0"/>
              </a:rPr>
              <a:t> Check the user’s mobile number to make sure Roaming is enabled and offer any available Roaming bundles, if not included in their plan. </a:t>
            </a:r>
            <a:endParaRPr lang="en-GB" sz="1200" b="0" i="0" dirty="0">
              <a:solidFill>
                <a:srgbClr val="333333"/>
              </a:solidFill>
              <a:effectLst/>
              <a:latin typeface="BT Curve" panose="020B0503020203020204" pitchFamily="34" charset="0"/>
              <a:cs typeface="BT Curve" panose="020B0503020203020204" pitchFamily="34" charset="0"/>
            </a:endParaRPr>
          </a:p>
        </p:txBody>
      </p:sp>
      <p:cxnSp>
        <p:nvCxnSpPr>
          <p:cNvPr id="9" name="Straight Arrow Connector 8">
            <a:extLst>
              <a:ext uri="{FF2B5EF4-FFF2-40B4-BE49-F238E27FC236}">
                <a16:creationId xmlns:a16="http://schemas.microsoft.com/office/drawing/2014/main" id="{E83D7EF1-49BC-6105-2F9D-23988C450925}"/>
              </a:ext>
            </a:extLst>
          </p:cNvPr>
          <p:cNvCxnSpPr/>
          <p:nvPr/>
        </p:nvCxnSpPr>
        <p:spPr>
          <a:xfrm>
            <a:off x="8789046" y="4664649"/>
            <a:ext cx="5198" cy="466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1B1B94D-4089-4A9B-B970-D4094CE0D21C}"/>
              </a:ext>
            </a:extLst>
          </p:cNvPr>
          <p:cNvSpPr txBox="1"/>
          <p:nvPr/>
        </p:nvSpPr>
        <p:spPr>
          <a:xfrm>
            <a:off x="7194238" y="4387650"/>
            <a:ext cx="3200013" cy="276999"/>
          </a:xfrm>
          <a:prstGeom prst="rect">
            <a:avLst/>
          </a:prstGeom>
          <a:noFill/>
        </p:spPr>
        <p:txBody>
          <a:bodyPr wrap="square" rtlCol="0">
            <a:spAutoFit/>
          </a:bodyPr>
          <a:lstStyle/>
          <a:p>
            <a:pPr algn="ctr"/>
            <a:r>
              <a:rPr lang="en-GB" sz="1200" dirty="0">
                <a:latin typeface="BT Curve" panose="020B0503020203020204" pitchFamily="34" charset="0"/>
                <a:cs typeface="BT Curve" panose="020B0503020203020204" pitchFamily="34" charset="0"/>
              </a:rPr>
              <a:t>If none of the above steps have worked….. </a:t>
            </a:r>
          </a:p>
        </p:txBody>
      </p:sp>
      <p:sp>
        <p:nvSpPr>
          <p:cNvPr id="11" name="Flowchart: Decision 10">
            <a:extLst>
              <a:ext uri="{FF2B5EF4-FFF2-40B4-BE49-F238E27FC236}">
                <a16:creationId xmlns:a16="http://schemas.microsoft.com/office/drawing/2014/main" id="{924E472F-5CDB-6F14-0C25-35C43ABA2238}"/>
              </a:ext>
            </a:extLst>
          </p:cNvPr>
          <p:cNvSpPr/>
          <p:nvPr/>
        </p:nvSpPr>
        <p:spPr>
          <a:xfrm>
            <a:off x="7762017" y="5215939"/>
            <a:ext cx="2054058" cy="1402469"/>
          </a:xfrm>
          <a:prstGeom prst="flowChartDecision">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Time to call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Zest4</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pic>
        <p:nvPicPr>
          <p:cNvPr id="12" name="Picture 11">
            <a:extLst>
              <a:ext uri="{FF2B5EF4-FFF2-40B4-BE49-F238E27FC236}">
                <a16:creationId xmlns:a16="http://schemas.microsoft.com/office/drawing/2014/main" id="{E52F3B8B-0CB8-75D9-558D-350ACE6C8337}"/>
              </a:ext>
            </a:extLst>
          </p:cNvPr>
          <p:cNvPicPr>
            <a:picLocks noChangeAspect="1"/>
          </p:cNvPicPr>
          <p:nvPr/>
        </p:nvPicPr>
        <p:blipFill>
          <a:blip r:embed="rId5"/>
          <a:stretch>
            <a:fillRect/>
          </a:stretch>
        </p:blipFill>
        <p:spPr>
          <a:xfrm>
            <a:off x="10457658" y="2347965"/>
            <a:ext cx="1620042" cy="1591744"/>
          </a:xfrm>
          <a:prstGeom prst="rect">
            <a:avLst/>
          </a:prstGeom>
        </p:spPr>
      </p:pic>
      <p:sp>
        <p:nvSpPr>
          <p:cNvPr id="13" name="TextBox 12">
            <a:extLst>
              <a:ext uri="{FF2B5EF4-FFF2-40B4-BE49-F238E27FC236}">
                <a16:creationId xmlns:a16="http://schemas.microsoft.com/office/drawing/2014/main" id="{8D330A0C-38A5-02FB-6478-AE207FD5102A}"/>
              </a:ext>
            </a:extLst>
          </p:cNvPr>
          <p:cNvSpPr txBox="1"/>
          <p:nvPr/>
        </p:nvSpPr>
        <p:spPr>
          <a:xfrm>
            <a:off x="508136" y="86162"/>
            <a:ext cx="6021940" cy="461665"/>
          </a:xfrm>
          <a:prstGeom prst="rect">
            <a:avLst/>
          </a:prstGeom>
          <a:noFill/>
        </p:spPr>
        <p:txBody>
          <a:bodyPr wrap="square" rtlCol="0">
            <a:spAutoFit/>
          </a:bodyPr>
          <a:lstStyle/>
          <a:p>
            <a:r>
              <a:rPr lang="en-GB" sz="2400" dirty="0">
                <a:latin typeface="BT Curve Headline" panose="020B0603020203020204" pitchFamily="34" charset="0"/>
                <a:cs typeface="BT Curve Headline" panose="020B0603020203020204" pitchFamily="34" charset="0"/>
              </a:rPr>
              <a:t>Roaming Issues: Data (Apple) </a:t>
            </a:r>
          </a:p>
        </p:txBody>
      </p:sp>
      <p:sp>
        <p:nvSpPr>
          <p:cNvPr id="14" name="Rectangle 13">
            <a:extLst>
              <a:ext uri="{FF2B5EF4-FFF2-40B4-BE49-F238E27FC236}">
                <a16:creationId xmlns:a16="http://schemas.microsoft.com/office/drawing/2014/main" id="{075F5716-28B2-95D4-309B-6E30E25C67E2}"/>
              </a:ext>
            </a:extLst>
          </p:cNvPr>
          <p:cNvSpPr/>
          <p:nvPr/>
        </p:nvSpPr>
        <p:spPr>
          <a:xfrm>
            <a:off x="116458" y="541656"/>
            <a:ext cx="1977039" cy="5204363"/>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General Housekeeping</a:t>
            </a:r>
            <a:r>
              <a:rPr kumimoji="0" lang="en-GB" sz="1200" b="1"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Has the customer turned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data roaming?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Has the customer tried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to turn Aeroplane mode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and off?</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issue affecting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just the customer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i.e. anyone else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they are with?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happening in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one location?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Has the user had any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roaming issues before?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If none of the General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Housekeeping works. then</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continue with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Diagnostics.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p:txBody>
      </p:sp>
      <p:sp>
        <p:nvSpPr>
          <p:cNvPr id="15" name="Rectangle 14">
            <a:extLst>
              <a:ext uri="{FF2B5EF4-FFF2-40B4-BE49-F238E27FC236}">
                <a16:creationId xmlns:a16="http://schemas.microsoft.com/office/drawing/2014/main" id="{93C4A3AF-2E53-0A85-598E-D7DD4DB22870}"/>
              </a:ext>
            </a:extLst>
          </p:cNvPr>
          <p:cNvSpPr/>
          <p:nvPr/>
        </p:nvSpPr>
        <p:spPr>
          <a:xfrm>
            <a:off x="2742824" y="4915022"/>
            <a:ext cx="3511370" cy="1200329"/>
          </a:xfrm>
          <a:prstGeom prst="rect">
            <a:avLst/>
          </a:prstGeom>
        </p:spPr>
        <p:txBody>
          <a:bodyPr wrap="square">
            <a:spAutoFit/>
          </a:bodyPr>
          <a:lstStyle/>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Open Settings</a:t>
            </a: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2 Tap Mobile Data</a:t>
            </a: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Mobile Data again at the top of the screen</a:t>
            </a: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hlinkClick r:id="rId6"/>
              </a:rPr>
              <a:t>Tap Mobile Data switching to enable (green) and disable (grey)</a:t>
            </a:r>
            <a:endParaRPr lang="en-GB" sz="1200" dirty="0">
              <a:solidFill>
                <a:srgbClr val="333333"/>
              </a:solidFill>
              <a:latin typeface="BT Curve" panose="020B0503020203020204" pitchFamily="34" charset="0"/>
              <a:cs typeface="BT Curve" panose="020B0503020203020204" pitchFamily="34" charset="0"/>
            </a:endParaRPr>
          </a:p>
        </p:txBody>
      </p:sp>
      <p:sp>
        <p:nvSpPr>
          <p:cNvPr id="16" name="TextBox 15">
            <a:extLst>
              <a:ext uri="{FF2B5EF4-FFF2-40B4-BE49-F238E27FC236}">
                <a16:creationId xmlns:a16="http://schemas.microsoft.com/office/drawing/2014/main" id="{2291AFD4-EDDC-E020-D7AE-78FFB8073568}"/>
              </a:ext>
            </a:extLst>
          </p:cNvPr>
          <p:cNvSpPr txBox="1"/>
          <p:nvPr/>
        </p:nvSpPr>
        <p:spPr>
          <a:xfrm>
            <a:off x="2436791" y="6156743"/>
            <a:ext cx="5679928" cy="461665"/>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After each step have customer try to use data by googling something or looking up </a:t>
            </a:r>
            <a:r>
              <a:rPr lang="en-GB" sz="1200" dirty="0">
                <a:latin typeface="BT Curve" panose="020B0503020203020204" pitchFamily="34" charset="0"/>
                <a:cs typeface="BT Curve" panose="020B0503020203020204" pitchFamily="34" charset="0"/>
                <a:hlinkClick r:id="rId7"/>
              </a:rPr>
              <a:t>www.bbc.co.uk</a:t>
            </a:r>
            <a:r>
              <a:rPr lang="en-GB" sz="1200" dirty="0">
                <a:latin typeface="BT Curve" panose="020B0503020203020204" pitchFamily="34" charset="0"/>
                <a:cs typeface="BT Curve" panose="020B0503020203020204" pitchFamily="34" charset="0"/>
              </a:rPr>
              <a:t> </a:t>
            </a:r>
          </a:p>
        </p:txBody>
      </p:sp>
      <p:cxnSp>
        <p:nvCxnSpPr>
          <p:cNvPr id="17" name="Straight Arrow Connector 16">
            <a:extLst>
              <a:ext uri="{FF2B5EF4-FFF2-40B4-BE49-F238E27FC236}">
                <a16:creationId xmlns:a16="http://schemas.microsoft.com/office/drawing/2014/main" id="{422C6C8A-DB64-DA01-BD77-ADA06CFCE33B}"/>
              </a:ext>
            </a:extLst>
          </p:cNvPr>
          <p:cNvCxnSpPr/>
          <p:nvPr/>
        </p:nvCxnSpPr>
        <p:spPr>
          <a:xfrm>
            <a:off x="2224756" y="1108960"/>
            <a:ext cx="1462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CD91095-8A01-C16A-2D0C-6E6A567EE071}"/>
              </a:ext>
            </a:extLst>
          </p:cNvPr>
          <p:cNvCxnSpPr/>
          <p:nvPr/>
        </p:nvCxnSpPr>
        <p:spPr>
          <a:xfrm>
            <a:off x="5952331" y="1108960"/>
            <a:ext cx="1462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11A4E2F4-B9E3-5C63-B45E-2D87A2A1D434}"/>
              </a:ext>
            </a:extLst>
          </p:cNvPr>
          <p:cNvPicPr>
            <a:picLocks noChangeAspect="1"/>
          </p:cNvPicPr>
          <p:nvPr/>
        </p:nvPicPr>
        <p:blipFill>
          <a:blip r:embed="rId8"/>
          <a:stretch>
            <a:fillRect/>
          </a:stretch>
        </p:blipFill>
        <p:spPr>
          <a:xfrm>
            <a:off x="280894" y="5807297"/>
            <a:ext cx="1908213" cy="847417"/>
          </a:xfrm>
          <a:prstGeom prst="rect">
            <a:avLst/>
          </a:prstGeom>
        </p:spPr>
      </p:pic>
    </p:spTree>
    <p:extLst>
      <p:ext uri="{BB962C8B-B14F-4D97-AF65-F5344CB8AC3E}">
        <p14:creationId xmlns:p14="http://schemas.microsoft.com/office/powerpoint/2010/main" val="1780195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3DAE239-43EF-64CC-5968-D5E6FF172008}"/>
              </a:ext>
            </a:extLst>
          </p:cNvPr>
          <p:cNvPicPr>
            <a:picLocks noChangeAspect="1"/>
          </p:cNvPicPr>
          <p:nvPr/>
        </p:nvPicPr>
        <p:blipFill>
          <a:blip r:embed="rId2"/>
          <a:stretch>
            <a:fillRect/>
          </a:stretch>
        </p:blipFill>
        <p:spPr>
          <a:xfrm>
            <a:off x="0" y="0"/>
            <a:ext cx="493395" cy="469900"/>
          </a:xfrm>
          <a:prstGeom prst="rect">
            <a:avLst/>
          </a:prstGeom>
        </p:spPr>
      </p:pic>
      <p:sp>
        <p:nvSpPr>
          <p:cNvPr id="3" name="Rectangle 2">
            <a:extLst>
              <a:ext uri="{FF2B5EF4-FFF2-40B4-BE49-F238E27FC236}">
                <a16:creationId xmlns:a16="http://schemas.microsoft.com/office/drawing/2014/main" id="{A84DCE77-BBDC-4005-CCF3-D90CB226B80B}"/>
              </a:ext>
            </a:extLst>
          </p:cNvPr>
          <p:cNvSpPr/>
          <p:nvPr/>
        </p:nvSpPr>
        <p:spPr>
          <a:xfrm>
            <a:off x="2926460" y="564387"/>
            <a:ext cx="2143539"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the device showing signal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strength? If no follow path</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for No Signal.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pic>
        <p:nvPicPr>
          <p:cNvPr id="4" name="Picture 3">
            <a:extLst>
              <a:ext uri="{FF2B5EF4-FFF2-40B4-BE49-F238E27FC236}">
                <a16:creationId xmlns:a16="http://schemas.microsoft.com/office/drawing/2014/main" id="{B7B449B3-E900-FB47-69C4-06E6E506384D}"/>
              </a:ext>
            </a:extLst>
          </p:cNvPr>
          <p:cNvPicPr>
            <a:picLocks noChangeAspect="1"/>
          </p:cNvPicPr>
          <p:nvPr/>
        </p:nvPicPr>
        <p:blipFill>
          <a:blip r:embed="rId3"/>
          <a:stretch>
            <a:fillRect/>
          </a:stretch>
        </p:blipFill>
        <p:spPr>
          <a:xfrm>
            <a:off x="10647031" y="0"/>
            <a:ext cx="1544969" cy="541656"/>
          </a:xfrm>
          <a:prstGeom prst="rect">
            <a:avLst/>
          </a:prstGeom>
        </p:spPr>
      </p:pic>
      <p:sp>
        <p:nvSpPr>
          <p:cNvPr id="5" name="Rectangle 3">
            <a:extLst>
              <a:ext uri="{FF2B5EF4-FFF2-40B4-BE49-F238E27FC236}">
                <a16:creationId xmlns:a16="http://schemas.microsoft.com/office/drawing/2014/main" id="{3489F598-F282-2F03-29E7-DF619281C8D8}"/>
              </a:ext>
            </a:extLst>
          </p:cNvPr>
          <p:cNvSpPr>
            <a:spLocks noChangeArrowheads="1"/>
          </p:cNvSpPr>
          <p:nvPr/>
        </p:nvSpPr>
        <p:spPr bwMode="auto">
          <a:xfrm rot="10800000" flipV="1">
            <a:off x="2775523" y="2424293"/>
            <a:ext cx="2384902" cy="37298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6665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BT Curve" panose="020B0503020203020204" pitchFamily="34" charset="0"/>
              <a:cs typeface="BT Curve" panose="020B0503020203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The signal strength indicator is at the top of the screen.</a:t>
            </a:r>
            <a:b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b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a:t>
            </a:r>
            <a:endParaRPr kumimoji="0" lang="en-US" altLang="en-US" sz="1200" b="0" i="0" u="none" strike="noStrike" cap="none" normalizeH="0" baseline="0" dirty="0">
              <a:ln>
                <a:noFill/>
              </a:ln>
              <a:solidFill>
                <a:schemeClr val="tx1"/>
              </a:solidFill>
              <a:effectLst/>
              <a:latin typeface="BT Curve" panose="020B0503020203020204" pitchFamily="34" charset="0"/>
              <a:cs typeface="BT Curve" panose="020B0503020203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If there's no signal displayed, the device will usually show a message such as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No service</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or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Emergency calls only</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If the customer has at least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one</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bar or more displayed, it means that they're connected to the network and the device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does</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have signal strength.</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Some devices may show an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'R'</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next to the signal strength indicator which would mean that the customer is roaming.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444444"/>
              </a:solidFill>
              <a:effectLst/>
              <a:latin typeface="Arial" panose="020B0604020202020204" pitchFamily="34" charset="0"/>
              <a:cs typeface="Arial" panose="020B0604020202020204" pitchFamily="34" charset="0"/>
            </a:endParaRPr>
          </a:p>
        </p:txBody>
      </p:sp>
      <p:pic>
        <p:nvPicPr>
          <p:cNvPr id="6" name="Picture 4" descr="https://e-gain.s3.amazonaws.com/EE/images/AlbertP2/Tech/ios11-cellular-signal-icon.png">
            <a:extLst>
              <a:ext uri="{FF2B5EF4-FFF2-40B4-BE49-F238E27FC236}">
                <a16:creationId xmlns:a16="http://schemas.microsoft.com/office/drawing/2014/main" id="{BEFEDFEA-4D9E-E17F-DBE5-D5513FD462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4289" y="1789037"/>
            <a:ext cx="876300" cy="4572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43403E05-B0E8-1DC5-FF87-9235E9805F2C}"/>
              </a:ext>
            </a:extLst>
          </p:cNvPr>
          <p:cNvSpPr/>
          <p:nvPr/>
        </p:nvSpPr>
        <p:spPr>
          <a:xfrm>
            <a:off x="6053760" y="567695"/>
            <a:ext cx="2143523"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Switch device off/on 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Retest. Does this resolve the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issue?</a:t>
            </a:r>
          </a:p>
        </p:txBody>
      </p:sp>
      <p:sp>
        <p:nvSpPr>
          <p:cNvPr id="8" name="Rectangle 7">
            <a:extLst>
              <a:ext uri="{FF2B5EF4-FFF2-40B4-BE49-F238E27FC236}">
                <a16:creationId xmlns:a16="http://schemas.microsoft.com/office/drawing/2014/main" id="{75B87C77-9680-D1C3-87C0-128B6F555E9F}"/>
              </a:ext>
            </a:extLst>
          </p:cNvPr>
          <p:cNvSpPr/>
          <p:nvPr/>
        </p:nvSpPr>
        <p:spPr>
          <a:xfrm>
            <a:off x="6053760" y="2081813"/>
            <a:ext cx="2149721"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Perform a manual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Network search</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9" name="Rectangle 8">
            <a:extLst>
              <a:ext uri="{FF2B5EF4-FFF2-40B4-BE49-F238E27FC236}">
                <a16:creationId xmlns:a16="http://schemas.microsoft.com/office/drawing/2014/main" id="{C86F4FE7-A335-EC6E-E39F-42DF9EA7A3A8}"/>
              </a:ext>
            </a:extLst>
          </p:cNvPr>
          <p:cNvSpPr/>
          <p:nvPr/>
        </p:nvSpPr>
        <p:spPr>
          <a:xfrm>
            <a:off x="5858889" y="3522950"/>
            <a:ext cx="2479198" cy="1938992"/>
          </a:xfrm>
          <a:prstGeom prst="rect">
            <a:avLst/>
          </a:prstGeom>
        </p:spPr>
        <p:txBody>
          <a:bodyPr wrap="square">
            <a:spAutoFit/>
          </a:bodyPr>
          <a:lstStyle/>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From the Lock Screen, swipe up to access the </a:t>
            </a:r>
            <a:r>
              <a:rPr lang="en-GB" sz="1200" b="1" dirty="0">
                <a:solidFill>
                  <a:srgbClr val="333333"/>
                </a:solidFill>
                <a:latin typeface="BT Curve" panose="020B0503020203020204" pitchFamily="34" charset="0"/>
                <a:cs typeface="BT Curve" panose="020B0503020203020204" pitchFamily="34" charset="0"/>
              </a:rPr>
              <a:t>Home Screen</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Settings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Mobile Data</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Network Selection</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slider against </a:t>
            </a:r>
            <a:r>
              <a:rPr lang="en-GB" sz="1200" b="1" dirty="0">
                <a:solidFill>
                  <a:srgbClr val="333333"/>
                </a:solidFill>
                <a:latin typeface="BT Curve" panose="020B0503020203020204" pitchFamily="34" charset="0"/>
                <a:cs typeface="BT Curve" panose="020B0503020203020204" pitchFamily="34" charset="0"/>
              </a:rPr>
              <a:t>Automatic</a:t>
            </a:r>
            <a:r>
              <a:rPr lang="en-GB" sz="1200" dirty="0">
                <a:solidFill>
                  <a:srgbClr val="333333"/>
                </a:solidFill>
                <a:latin typeface="BT Curve" panose="020B0503020203020204" pitchFamily="34" charset="0"/>
                <a:cs typeface="BT Curve" panose="020B0503020203020204" pitchFamily="34" charset="0"/>
              </a:rPr>
              <a:t> to turn off</a:t>
            </a: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a:t>
            </a:r>
            <a:r>
              <a:rPr lang="en-GB" sz="1200" b="1" dirty="0">
                <a:solidFill>
                  <a:srgbClr val="333333"/>
                </a:solidFill>
                <a:latin typeface="BT Curve" panose="020B0503020203020204" pitchFamily="34" charset="0"/>
                <a:cs typeface="BT Curve" panose="020B0503020203020204" pitchFamily="34" charset="0"/>
              </a:rPr>
              <a:t>Network</a:t>
            </a:r>
            <a:r>
              <a:rPr lang="en-GB" sz="1200" dirty="0">
                <a:solidFill>
                  <a:srgbClr val="333333"/>
                </a:solidFill>
                <a:latin typeface="BT Curve" panose="020B0503020203020204" pitchFamily="34" charset="0"/>
                <a:cs typeface="BT Curve" panose="020B0503020203020204" pitchFamily="34" charset="0"/>
              </a:rPr>
              <a:t> to connect to</a:t>
            </a: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Back</a:t>
            </a:r>
            <a:endParaRPr lang="en-GB" sz="1200" b="0" i="0" dirty="0">
              <a:solidFill>
                <a:srgbClr val="333333"/>
              </a:solidFill>
              <a:effectLst/>
              <a:latin typeface="BT Curve" panose="020B0503020203020204" pitchFamily="34" charset="0"/>
              <a:cs typeface="BT Curve" panose="020B0503020203020204" pitchFamily="34" charset="0"/>
            </a:endParaRPr>
          </a:p>
        </p:txBody>
      </p:sp>
      <p:cxnSp>
        <p:nvCxnSpPr>
          <p:cNvPr id="10" name="Straight Arrow Connector 9">
            <a:extLst>
              <a:ext uri="{FF2B5EF4-FFF2-40B4-BE49-F238E27FC236}">
                <a16:creationId xmlns:a16="http://schemas.microsoft.com/office/drawing/2014/main" id="{AA7ACEFF-893E-0033-5A39-66D6F1CFA120}"/>
              </a:ext>
            </a:extLst>
          </p:cNvPr>
          <p:cNvCxnSpPr/>
          <p:nvPr/>
        </p:nvCxnSpPr>
        <p:spPr>
          <a:xfrm flipV="1">
            <a:off x="8329038" y="2395253"/>
            <a:ext cx="254000" cy="330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291D9199-3BBA-9F6C-7242-94EEBCBB0535}"/>
              </a:ext>
            </a:extLst>
          </p:cNvPr>
          <p:cNvSpPr/>
          <p:nvPr/>
        </p:nvSpPr>
        <p:spPr>
          <a:xfrm>
            <a:off x="9181044" y="562239"/>
            <a:ext cx="2143523"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Manually</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logged on to 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Roaming</a:t>
            </a:r>
            <a:r>
              <a:rPr lang="en-GB" sz="1200" dirty="0">
                <a:solidFill>
                  <a:prstClr val="white"/>
                </a:solidFill>
                <a:latin typeface="BT Curve" panose="020B0503020203020204" pitchFamily="34" charset="0"/>
                <a:cs typeface="BT Curve" panose="020B0503020203020204" pitchFamily="34" charset="0"/>
              </a:rPr>
              <a:t> network. Does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his</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resolve issue? ( test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a:t>
            </a:r>
            <a:r>
              <a:rPr lang="en-GB" sz="1200" baseline="0" dirty="0">
                <a:solidFill>
                  <a:prstClr val="white"/>
                </a:solidFill>
                <a:latin typeface="BT Curve" panose="020B0503020203020204" pitchFamily="34" charset="0"/>
                <a:cs typeface="BT Curve" panose="020B0503020203020204" pitchFamily="34" charset="0"/>
              </a:rPr>
              <a:t>all)</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12" name="Rectangle 11">
            <a:extLst>
              <a:ext uri="{FF2B5EF4-FFF2-40B4-BE49-F238E27FC236}">
                <a16:creationId xmlns:a16="http://schemas.microsoft.com/office/drawing/2014/main" id="{3CC26989-F0EF-2825-F012-0142811A5DD4}"/>
              </a:ext>
            </a:extLst>
          </p:cNvPr>
          <p:cNvSpPr/>
          <p:nvPr/>
        </p:nvSpPr>
        <p:spPr>
          <a:xfrm>
            <a:off x="8612229" y="1842392"/>
            <a:ext cx="3579771" cy="4708981"/>
          </a:xfrm>
          <a:prstGeom prst="rect">
            <a:avLst/>
          </a:prstGeom>
        </p:spPr>
        <p:txBody>
          <a:bodyPr wrap="square">
            <a:spAutoFit/>
          </a:bodyPr>
          <a:lstStyle/>
          <a:p>
            <a:r>
              <a:rPr lang="en-GB" sz="1200" b="1" dirty="0">
                <a:solidFill>
                  <a:srgbClr val="FF0000"/>
                </a:solidFill>
                <a:latin typeface="BT Curve" panose="020B0503020203020204" pitchFamily="34" charset="0"/>
                <a:cs typeface="BT Curve" panose="020B0503020203020204" pitchFamily="34" charset="0"/>
              </a:rPr>
              <a:t>Please note this activity cannot be completed during a call on the device.</a:t>
            </a:r>
            <a:endParaRPr lang="en-GB" sz="1200" dirty="0">
              <a:solidFill>
                <a:srgbClr val="444444"/>
              </a:solidFill>
              <a:latin typeface="BT Curve" panose="020B0503020203020204" pitchFamily="34" charset="0"/>
              <a:cs typeface="BT Curve" panose="020B0503020203020204" pitchFamily="34" charset="0"/>
            </a:endParaRPr>
          </a:p>
          <a:p>
            <a:r>
              <a:rPr lang="en-GB" sz="1200" dirty="0">
                <a:solidFill>
                  <a:srgbClr val="444444"/>
                </a:solidFill>
                <a:latin typeface="BT Curve" panose="020B0503020203020204" pitchFamily="34" charset="0"/>
                <a:cs typeface="BT Curve" panose="020B0503020203020204" pitchFamily="34" charset="0"/>
              </a:rPr>
              <a:t>De-activate any Wi-Fi connection and then within the network settings of the device the customer is able to switch the device from an automatic network selection to a manual.</a:t>
            </a:r>
          </a:p>
          <a:p>
            <a:r>
              <a:rPr lang="en-GB" sz="1200" dirty="0">
                <a:solidFill>
                  <a:srgbClr val="444444"/>
                </a:solidFill>
                <a:latin typeface="BT Curve" panose="020B0503020203020204" pitchFamily="34" charset="0"/>
                <a:cs typeface="BT Curve" panose="020B0503020203020204" pitchFamily="34" charset="0"/>
              </a:rPr>
              <a:t>By doing this the device will search and find any network operators that provide coverage in the area. This includes networks that your home network might not have any roaming agreements with. To ensure the user is exploring all options, get the customer to attempt to log on to </a:t>
            </a:r>
            <a:r>
              <a:rPr lang="en-GB" sz="1200" b="1" dirty="0">
                <a:solidFill>
                  <a:srgbClr val="444444"/>
                </a:solidFill>
                <a:latin typeface="BT Curve" panose="020B0503020203020204" pitchFamily="34" charset="0"/>
                <a:cs typeface="BT Curve" panose="020B0503020203020204" pitchFamily="34" charset="0"/>
              </a:rPr>
              <a:t>ALL</a:t>
            </a:r>
            <a:r>
              <a:rPr lang="en-GB" sz="1200" dirty="0">
                <a:solidFill>
                  <a:srgbClr val="444444"/>
                </a:solidFill>
                <a:latin typeface="BT Curve" panose="020B0503020203020204" pitchFamily="34" charset="0"/>
                <a:cs typeface="BT Curve" panose="020B0503020203020204" pitchFamily="34" charset="0"/>
              </a:rPr>
              <a:t> available networks that appear in the search and test before moving on to the next one.</a:t>
            </a:r>
          </a:p>
          <a:p>
            <a:r>
              <a:rPr lang="en-GB" sz="1200" b="1" cap="all" dirty="0">
                <a:solidFill>
                  <a:srgbClr val="FF0000"/>
                </a:solidFill>
                <a:latin typeface="BT Curve" panose="020B0503020203020204" pitchFamily="34" charset="0"/>
                <a:cs typeface="BT Curve" panose="020B0503020203020204" pitchFamily="34" charset="0"/>
              </a:rPr>
              <a:t>IMPORTANT:</a:t>
            </a:r>
            <a:r>
              <a:rPr lang="en-GB" sz="1200" dirty="0">
                <a:solidFill>
                  <a:srgbClr val="444444"/>
                </a:solidFill>
                <a:latin typeface="BT Curve" panose="020B0503020203020204" pitchFamily="34" charset="0"/>
                <a:cs typeface="BT Curve" panose="020B0503020203020204" pitchFamily="34" charset="0"/>
              </a:rPr>
              <a:t> If no networks show up in the list (only the one that the customer is already connected to) when carrying out the search, select </a:t>
            </a:r>
            <a:r>
              <a:rPr lang="en-GB" sz="1200" b="1" dirty="0">
                <a:solidFill>
                  <a:srgbClr val="444444"/>
                </a:solidFill>
                <a:latin typeface="BT Curve" panose="020B0503020203020204" pitchFamily="34" charset="0"/>
                <a:cs typeface="BT Curve" panose="020B0503020203020204" pitchFamily="34" charset="0"/>
              </a:rPr>
              <a:t>No networks found</a:t>
            </a:r>
            <a:r>
              <a:rPr lang="en-GB" sz="1200" dirty="0">
                <a:solidFill>
                  <a:srgbClr val="444444"/>
                </a:solidFill>
                <a:latin typeface="BT Curve" panose="020B0503020203020204" pitchFamily="34" charset="0"/>
                <a:cs typeface="BT Curve" panose="020B0503020203020204" pitchFamily="34" charset="0"/>
              </a:rPr>
              <a:t>. This is because you cannot log off the current network and log on to another.</a:t>
            </a:r>
          </a:p>
          <a:p>
            <a:r>
              <a:rPr lang="en-GB" sz="1200" b="1" dirty="0">
                <a:solidFill>
                  <a:srgbClr val="444444"/>
                </a:solidFill>
                <a:latin typeface="BT Curve" panose="020B0503020203020204" pitchFamily="34" charset="0"/>
                <a:cs typeface="BT Curve" panose="020B0503020203020204" pitchFamily="34" charset="0"/>
              </a:rPr>
              <a:t>Ensure automatic mode is re-enabled after testing in manual mode.</a:t>
            </a:r>
            <a:endParaRPr lang="en-GB" sz="1200" dirty="0">
              <a:solidFill>
                <a:srgbClr val="444444"/>
              </a:solidFill>
              <a:latin typeface="BT Curve" panose="020B0503020203020204" pitchFamily="34" charset="0"/>
              <a:cs typeface="BT Curve" panose="020B0503020203020204" pitchFamily="34" charset="0"/>
            </a:endParaRPr>
          </a:p>
          <a:p>
            <a:r>
              <a:rPr lang="en-GB" sz="1200" b="1" dirty="0">
                <a:solidFill>
                  <a:srgbClr val="444444"/>
                </a:solidFill>
                <a:latin typeface="BT Curve" panose="020B0503020203020204" pitchFamily="34" charset="0"/>
                <a:cs typeface="BT Curve" panose="020B0503020203020204" pitchFamily="34" charset="0"/>
              </a:rPr>
              <a:t>If the menu option is not available ensure that the SIM card is inserted correctly and securely locked in place. Referring to the device manual should show how to correctly insert the SIM.</a:t>
            </a:r>
            <a:endParaRPr lang="en-GB" sz="1200" b="0" i="0" dirty="0">
              <a:solidFill>
                <a:srgbClr val="444444"/>
              </a:solidFill>
              <a:effectLst/>
              <a:latin typeface="BT Curve" panose="020B0503020203020204" pitchFamily="34" charset="0"/>
              <a:cs typeface="BT Curve" panose="020B0503020203020204" pitchFamily="34" charset="0"/>
            </a:endParaRPr>
          </a:p>
        </p:txBody>
      </p:sp>
      <p:sp>
        <p:nvSpPr>
          <p:cNvPr id="13" name="TextBox 12">
            <a:extLst>
              <a:ext uri="{FF2B5EF4-FFF2-40B4-BE49-F238E27FC236}">
                <a16:creationId xmlns:a16="http://schemas.microsoft.com/office/drawing/2014/main" id="{52655113-FFFA-BBDF-B96F-3A4DEB73E6C0}"/>
              </a:ext>
            </a:extLst>
          </p:cNvPr>
          <p:cNvSpPr txBox="1"/>
          <p:nvPr/>
        </p:nvSpPr>
        <p:spPr>
          <a:xfrm>
            <a:off x="2253489" y="6100906"/>
            <a:ext cx="4249026"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If the above diagnostics do not work, then please contact Zest4</a:t>
            </a:r>
          </a:p>
        </p:txBody>
      </p:sp>
      <p:cxnSp>
        <p:nvCxnSpPr>
          <p:cNvPr id="14" name="Straight Arrow Connector 13">
            <a:extLst>
              <a:ext uri="{FF2B5EF4-FFF2-40B4-BE49-F238E27FC236}">
                <a16:creationId xmlns:a16="http://schemas.microsoft.com/office/drawing/2014/main" id="{1F131529-6BBA-2D86-74F4-F36AAD4293AC}"/>
              </a:ext>
            </a:extLst>
          </p:cNvPr>
          <p:cNvCxnSpPr>
            <a:cxnSpLocks/>
          </p:cNvCxnSpPr>
          <p:nvPr/>
        </p:nvCxnSpPr>
        <p:spPr>
          <a:xfrm>
            <a:off x="6305909" y="6239407"/>
            <a:ext cx="9247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Flowchart: Decision 14">
            <a:extLst>
              <a:ext uri="{FF2B5EF4-FFF2-40B4-BE49-F238E27FC236}">
                <a16:creationId xmlns:a16="http://schemas.microsoft.com/office/drawing/2014/main" id="{82B4B1AD-88BD-553B-F92A-14FBEADDADDE}"/>
              </a:ext>
            </a:extLst>
          </p:cNvPr>
          <p:cNvSpPr/>
          <p:nvPr/>
        </p:nvSpPr>
        <p:spPr>
          <a:xfrm>
            <a:off x="7289309" y="5735793"/>
            <a:ext cx="1293729" cy="979690"/>
          </a:xfrm>
          <a:prstGeom prst="flowChartDecision">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Zest4</a:t>
            </a:r>
          </a:p>
        </p:txBody>
      </p:sp>
      <p:sp>
        <p:nvSpPr>
          <p:cNvPr id="16" name="Rectangle 15">
            <a:extLst>
              <a:ext uri="{FF2B5EF4-FFF2-40B4-BE49-F238E27FC236}">
                <a16:creationId xmlns:a16="http://schemas.microsoft.com/office/drawing/2014/main" id="{21623D72-68D3-9CDB-BAC2-5E79B1CFFB30}"/>
              </a:ext>
            </a:extLst>
          </p:cNvPr>
          <p:cNvSpPr/>
          <p:nvPr/>
        </p:nvSpPr>
        <p:spPr>
          <a:xfrm>
            <a:off x="493395" y="50284"/>
            <a:ext cx="5637121" cy="369332"/>
          </a:xfrm>
          <a:prstGeom prst="rect">
            <a:avLst/>
          </a:prstGeom>
        </p:spPr>
        <p:txBody>
          <a:bodyPr wrap="none">
            <a:spAutoFit/>
          </a:bodyPr>
          <a:lstStyle/>
          <a:p>
            <a:r>
              <a:rPr lang="en-GB" dirty="0">
                <a:latin typeface="BT Curve Headline" panose="020B0603020203020204" pitchFamily="34" charset="0"/>
                <a:cs typeface="BT Curve Headline" panose="020B0603020203020204" pitchFamily="34" charset="0"/>
              </a:rPr>
              <a:t>Roaming Issues: Unable to Make Voice Calls (Apple) </a:t>
            </a:r>
          </a:p>
        </p:txBody>
      </p:sp>
      <p:sp>
        <p:nvSpPr>
          <p:cNvPr id="17" name="Rectangle 16">
            <a:extLst>
              <a:ext uri="{FF2B5EF4-FFF2-40B4-BE49-F238E27FC236}">
                <a16:creationId xmlns:a16="http://schemas.microsoft.com/office/drawing/2014/main" id="{D6DD5EFA-8772-89F3-793B-ACA64294E31B}"/>
              </a:ext>
            </a:extLst>
          </p:cNvPr>
          <p:cNvSpPr/>
          <p:nvPr/>
        </p:nvSpPr>
        <p:spPr>
          <a:xfrm>
            <a:off x="168114" y="562239"/>
            <a:ext cx="1977039" cy="4822034"/>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General Housekeeping</a:t>
            </a:r>
            <a:r>
              <a:rPr kumimoji="0" lang="en-GB" sz="1200" b="1"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Has the customer turned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data roaming?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Has the customer tried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to turn Aeroplane mode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and off?</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issue affecting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just the customer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i.e. anyone else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they are with?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happening in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one location?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Has the user had any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roaming issues before?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If none of the General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Housekeeping works. then</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continue with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Diagnostics.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p:txBody>
      </p:sp>
      <p:cxnSp>
        <p:nvCxnSpPr>
          <p:cNvPr id="19" name="Straight Arrow Connector 18">
            <a:extLst>
              <a:ext uri="{FF2B5EF4-FFF2-40B4-BE49-F238E27FC236}">
                <a16:creationId xmlns:a16="http://schemas.microsoft.com/office/drawing/2014/main" id="{64F0E1F5-FFC6-40D0-8872-3CBB3B287F80}"/>
              </a:ext>
            </a:extLst>
          </p:cNvPr>
          <p:cNvCxnSpPr/>
          <p:nvPr/>
        </p:nvCxnSpPr>
        <p:spPr>
          <a:xfrm flipV="1">
            <a:off x="2196811" y="1094009"/>
            <a:ext cx="626334" cy="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B0473BF-8D8E-AA95-FB3A-2487192D11F7}"/>
              </a:ext>
            </a:extLst>
          </p:cNvPr>
          <p:cNvCxnSpPr/>
          <p:nvPr/>
        </p:nvCxnSpPr>
        <p:spPr>
          <a:xfrm flipV="1">
            <a:off x="5205999" y="1086576"/>
            <a:ext cx="626334" cy="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C34F466-E6B3-E24E-2726-3F672DC6DB09}"/>
              </a:ext>
            </a:extLst>
          </p:cNvPr>
          <p:cNvCxnSpPr/>
          <p:nvPr/>
        </p:nvCxnSpPr>
        <p:spPr>
          <a:xfrm>
            <a:off x="7156478" y="1703605"/>
            <a:ext cx="0" cy="297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3" name="Picture 22">
            <a:extLst>
              <a:ext uri="{FF2B5EF4-FFF2-40B4-BE49-F238E27FC236}">
                <a16:creationId xmlns:a16="http://schemas.microsoft.com/office/drawing/2014/main" id="{0205E453-8EB0-CCC3-698F-490208F86273}"/>
              </a:ext>
            </a:extLst>
          </p:cNvPr>
          <p:cNvPicPr>
            <a:picLocks noChangeAspect="1"/>
          </p:cNvPicPr>
          <p:nvPr/>
        </p:nvPicPr>
        <p:blipFill>
          <a:blip r:embed="rId5"/>
          <a:stretch>
            <a:fillRect/>
          </a:stretch>
        </p:blipFill>
        <p:spPr>
          <a:xfrm>
            <a:off x="175208" y="5559717"/>
            <a:ext cx="2078280" cy="924334"/>
          </a:xfrm>
          <a:prstGeom prst="rect">
            <a:avLst/>
          </a:prstGeom>
        </p:spPr>
      </p:pic>
    </p:spTree>
    <p:extLst>
      <p:ext uri="{BB962C8B-B14F-4D97-AF65-F5344CB8AC3E}">
        <p14:creationId xmlns:p14="http://schemas.microsoft.com/office/powerpoint/2010/main" val="1886779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09F638-EBE7-7196-D43D-B2ED8F29E6FF}"/>
              </a:ext>
            </a:extLst>
          </p:cNvPr>
          <p:cNvSpPr txBox="1"/>
          <p:nvPr/>
        </p:nvSpPr>
        <p:spPr>
          <a:xfrm>
            <a:off x="428623" y="86162"/>
            <a:ext cx="6329985" cy="461665"/>
          </a:xfrm>
          <a:prstGeom prst="rect">
            <a:avLst/>
          </a:prstGeom>
          <a:noFill/>
        </p:spPr>
        <p:txBody>
          <a:bodyPr wrap="square" rtlCol="0">
            <a:spAutoFit/>
          </a:bodyPr>
          <a:lstStyle/>
          <a:p>
            <a:r>
              <a:rPr lang="en-GB" sz="2400" dirty="0">
                <a:latin typeface="BT Curve Headline" panose="020B0603020203020204" pitchFamily="34" charset="0"/>
                <a:cs typeface="BT Curve Headline" panose="020B0603020203020204" pitchFamily="34" charset="0"/>
              </a:rPr>
              <a:t>Roaming Issues: No Connectivity (Android) </a:t>
            </a:r>
          </a:p>
        </p:txBody>
      </p:sp>
      <p:pic>
        <p:nvPicPr>
          <p:cNvPr id="3" name="Picture 2">
            <a:extLst>
              <a:ext uri="{FF2B5EF4-FFF2-40B4-BE49-F238E27FC236}">
                <a16:creationId xmlns:a16="http://schemas.microsoft.com/office/drawing/2014/main" id="{D33BF745-CA5F-0857-2577-9FE8394F3B3A}"/>
              </a:ext>
            </a:extLst>
          </p:cNvPr>
          <p:cNvPicPr>
            <a:picLocks noChangeAspect="1"/>
          </p:cNvPicPr>
          <p:nvPr/>
        </p:nvPicPr>
        <p:blipFill>
          <a:blip r:embed="rId2"/>
          <a:stretch>
            <a:fillRect/>
          </a:stretch>
        </p:blipFill>
        <p:spPr>
          <a:xfrm>
            <a:off x="0" y="61278"/>
            <a:ext cx="428625" cy="419100"/>
          </a:xfrm>
          <a:prstGeom prst="rect">
            <a:avLst/>
          </a:prstGeom>
        </p:spPr>
      </p:pic>
      <p:sp>
        <p:nvSpPr>
          <p:cNvPr id="4" name="Rectangle 3">
            <a:extLst>
              <a:ext uri="{FF2B5EF4-FFF2-40B4-BE49-F238E27FC236}">
                <a16:creationId xmlns:a16="http://schemas.microsoft.com/office/drawing/2014/main" id="{1FCBAFBD-1945-676A-A7AF-4FF386F97619}"/>
              </a:ext>
            </a:extLst>
          </p:cNvPr>
          <p:cNvSpPr/>
          <p:nvPr/>
        </p:nvSpPr>
        <p:spPr>
          <a:xfrm>
            <a:off x="116458" y="541656"/>
            <a:ext cx="1977039" cy="4980467"/>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General Housekeeping</a:t>
            </a:r>
            <a:r>
              <a:rPr kumimoji="0" lang="en-GB" sz="1200" b="1"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Has the customer turned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data roaming?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Has the customer tried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to turn aeroplane mode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and off?</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affecting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just the customer i.e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anyone they are with?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happening in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one area?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Have you had issues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roaming before?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If none of the General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Housekeeping works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continue with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Diagnostics.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p:txBody>
      </p:sp>
      <p:sp>
        <p:nvSpPr>
          <p:cNvPr id="6" name="Rectangle 5">
            <a:extLst>
              <a:ext uri="{FF2B5EF4-FFF2-40B4-BE49-F238E27FC236}">
                <a16:creationId xmlns:a16="http://schemas.microsoft.com/office/drawing/2014/main" id="{018042D4-333C-A017-C787-2E19B7838078}"/>
              </a:ext>
            </a:extLst>
          </p:cNvPr>
          <p:cNvSpPr/>
          <p:nvPr/>
        </p:nvSpPr>
        <p:spPr>
          <a:xfrm>
            <a:off x="3100509" y="541656"/>
            <a:ext cx="1844206"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Perform a manual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Network search</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7" name="Rectangle 6">
            <a:extLst>
              <a:ext uri="{FF2B5EF4-FFF2-40B4-BE49-F238E27FC236}">
                <a16:creationId xmlns:a16="http://schemas.microsoft.com/office/drawing/2014/main" id="{A8272BD4-8BE0-BF5A-4E70-F028D258685A}"/>
              </a:ext>
            </a:extLst>
          </p:cNvPr>
          <p:cNvSpPr/>
          <p:nvPr/>
        </p:nvSpPr>
        <p:spPr>
          <a:xfrm>
            <a:off x="2837380" y="2307116"/>
            <a:ext cx="2277960" cy="2308324"/>
          </a:xfrm>
          <a:prstGeom prst="rect">
            <a:avLst/>
          </a:prstGeom>
        </p:spPr>
        <p:txBody>
          <a:bodyPr wrap="square">
            <a:spAutoFit/>
          </a:bodyPr>
          <a:lstStyle/>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From the Home Screen, swipe </a:t>
            </a:r>
            <a:r>
              <a:rPr lang="en-GB" sz="1200" b="1" dirty="0">
                <a:solidFill>
                  <a:srgbClr val="333333"/>
                </a:solidFill>
                <a:latin typeface="BT Curve" panose="020B0503020203020204" pitchFamily="34" charset="0"/>
                <a:cs typeface="BT Curve" panose="020B0503020203020204" pitchFamily="34" charset="0"/>
              </a:rPr>
              <a:t>Up</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Settings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Connections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Mobile networks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Network operators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slider against </a:t>
            </a:r>
            <a:r>
              <a:rPr lang="en-GB" sz="1200" b="1" dirty="0">
                <a:solidFill>
                  <a:srgbClr val="333333"/>
                </a:solidFill>
                <a:latin typeface="BT Curve" panose="020B0503020203020204" pitchFamily="34" charset="0"/>
                <a:cs typeface="BT Curve" panose="020B0503020203020204" pitchFamily="34" charset="0"/>
              </a:rPr>
              <a:t>Select automatically</a:t>
            </a:r>
            <a:r>
              <a:rPr lang="en-GB" sz="1200" dirty="0">
                <a:solidFill>
                  <a:srgbClr val="333333"/>
                </a:solidFill>
                <a:latin typeface="BT Curve" panose="020B0503020203020204" pitchFamily="34" charset="0"/>
                <a:cs typeface="BT Curve" panose="020B0503020203020204" pitchFamily="34" charset="0"/>
              </a:rPr>
              <a:t> to turn off</a:t>
            </a: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OK</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a:t>
            </a:r>
            <a:r>
              <a:rPr lang="en-GB" sz="1200" b="1" dirty="0">
                <a:solidFill>
                  <a:srgbClr val="333333"/>
                </a:solidFill>
                <a:latin typeface="BT Curve" panose="020B0503020203020204" pitchFamily="34" charset="0"/>
                <a:cs typeface="BT Curve" panose="020B0503020203020204" pitchFamily="34" charset="0"/>
              </a:rPr>
              <a:t>Network</a:t>
            </a:r>
            <a:r>
              <a:rPr lang="en-GB" sz="1200" dirty="0">
                <a:solidFill>
                  <a:srgbClr val="333333"/>
                </a:solidFill>
                <a:latin typeface="BT Curve" panose="020B0503020203020204" pitchFamily="34" charset="0"/>
                <a:cs typeface="BT Curve" panose="020B0503020203020204" pitchFamily="34" charset="0"/>
              </a:rPr>
              <a:t> to connect to</a:t>
            </a:r>
          </a:p>
        </p:txBody>
      </p:sp>
      <p:sp>
        <p:nvSpPr>
          <p:cNvPr id="8" name="Rectangle 7">
            <a:extLst>
              <a:ext uri="{FF2B5EF4-FFF2-40B4-BE49-F238E27FC236}">
                <a16:creationId xmlns:a16="http://schemas.microsoft.com/office/drawing/2014/main" id="{63675AEB-C0F0-F75B-6A8A-3AFF7A7450CC}"/>
              </a:ext>
            </a:extLst>
          </p:cNvPr>
          <p:cNvSpPr/>
          <p:nvPr/>
        </p:nvSpPr>
        <p:spPr>
          <a:xfrm>
            <a:off x="8202943" y="579821"/>
            <a:ext cx="1844206"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Manually</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logged on to 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Roaming</a:t>
            </a:r>
            <a:r>
              <a:rPr lang="en-GB" sz="1200" dirty="0">
                <a:solidFill>
                  <a:prstClr val="white"/>
                </a:solidFill>
                <a:latin typeface="BT Curve" panose="020B0503020203020204" pitchFamily="34" charset="0"/>
                <a:cs typeface="BT Curve" panose="020B0503020203020204" pitchFamily="34" charset="0"/>
              </a:rPr>
              <a:t> network. Does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his</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resolve issue</a:t>
            </a:r>
            <a:r>
              <a:rPr kumimoji="0" lang="en-GB" sz="1200" b="0" i="0" u="none" strike="noStrike" kern="1200" cap="none" spc="0" normalizeH="0" noProof="0" dirty="0">
                <a:ln>
                  <a:noFill/>
                </a:ln>
                <a:solidFill>
                  <a:prstClr val="white"/>
                </a:solidFill>
                <a:effectLst/>
                <a:uLnTx/>
                <a:uFillTx/>
                <a:latin typeface="Rubrik Regular"/>
                <a:ea typeface="+mn-ea"/>
                <a:cs typeface="+mn-cs"/>
              </a:rPr>
              <a:t>?</a:t>
            </a: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cxnSp>
        <p:nvCxnSpPr>
          <p:cNvPr id="9" name="Straight Arrow Connector 8">
            <a:extLst>
              <a:ext uri="{FF2B5EF4-FFF2-40B4-BE49-F238E27FC236}">
                <a16:creationId xmlns:a16="http://schemas.microsoft.com/office/drawing/2014/main" id="{554A9E49-4278-8836-6D59-F956F3ECA911}"/>
              </a:ext>
            </a:extLst>
          </p:cNvPr>
          <p:cNvCxnSpPr/>
          <p:nvPr/>
        </p:nvCxnSpPr>
        <p:spPr>
          <a:xfrm flipV="1">
            <a:off x="5569810" y="4914954"/>
            <a:ext cx="514118" cy="337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1237DFD-F19B-763E-5080-19C079EEBA18}"/>
              </a:ext>
            </a:extLst>
          </p:cNvPr>
          <p:cNvSpPr txBox="1"/>
          <p:nvPr/>
        </p:nvSpPr>
        <p:spPr>
          <a:xfrm>
            <a:off x="3928666" y="5298244"/>
            <a:ext cx="3505200" cy="461665"/>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Same steps as above – ask customer to select first or second network on list</a:t>
            </a:r>
          </a:p>
        </p:txBody>
      </p:sp>
      <p:sp>
        <p:nvSpPr>
          <p:cNvPr id="11" name="Rectangle 10">
            <a:extLst>
              <a:ext uri="{FF2B5EF4-FFF2-40B4-BE49-F238E27FC236}">
                <a16:creationId xmlns:a16="http://schemas.microsoft.com/office/drawing/2014/main" id="{B617D442-749C-DA91-576E-77073E9D7751}"/>
              </a:ext>
            </a:extLst>
          </p:cNvPr>
          <p:cNvSpPr/>
          <p:nvPr/>
        </p:nvSpPr>
        <p:spPr>
          <a:xfrm>
            <a:off x="6172392" y="2036684"/>
            <a:ext cx="5905308" cy="2862322"/>
          </a:xfrm>
          <a:prstGeom prst="rect">
            <a:avLst/>
          </a:prstGeom>
        </p:spPr>
        <p:txBody>
          <a:bodyPr wrap="square">
            <a:spAutoFit/>
          </a:bodyPr>
          <a:lstStyle/>
          <a:p>
            <a:r>
              <a:rPr lang="en-GB" sz="1200" b="1" dirty="0">
                <a:solidFill>
                  <a:srgbClr val="FF0000"/>
                </a:solidFill>
                <a:latin typeface="BT Curve" panose="020B0503020203020204" pitchFamily="34" charset="0"/>
                <a:cs typeface="BT Curve" panose="020B0503020203020204" pitchFamily="34" charset="0"/>
              </a:rPr>
              <a:t>Please note this activity cannot be completed during a call on the device.</a:t>
            </a:r>
            <a:endParaRPr lang="en-GB" sz="1200" dirty="0">
              <a:solidFill>
                <a:srgbClr val="444444"/>
              </a:solidFill>
              <a:latin typeface="BT Curve" panose="020B0503020203020204" pitchFamily="34" charset="0"/>
              <a:cs typeface="BT Curve" panose="020B0503020203020204" pitchFamily="34" charset="0"/>
            </a:endParaRPr>
          </a:p>
          <a:p>
            <a:r>
              <a:rPr lang="en-GB" sz="1200" dirty="0">
                <a:solidFill>
                  <a:srgbClr val="444444"/>
                </a:solidFill>
                <a:latin typeface="BT Curve" panose="020B0503020203020204" pitchFamily="34" charset="0"/>
                <a:cs typeface="BT Curve" panose="020B0503020203020204" pitchFamily="34" charset="0"/>
              </a:rPr>
              <a:t>De-activate any Wi-Fi connection and then within the network settings of the device the customer is able to switch the device from an automatic network selection to a manual.</a:t>
            </a:r>
          </a:p>
          <a:p>
            <a:r>
              <a:rPr lang="en-GB" sz="1200" dirty="0">
                <a:solidFill>
                  <a:srgbClr val="444444"/>
                </a:solidFill>
                <a:latin typeface="BT Curve" panose="020B0503020203020204" pitchFamily="34" charset="0"/>
                <a:cs typeface="BT Curve" panose="020B0503020203020204" pitchFamily="34" charset="0"/>
              </a:rPr>
              <a:t>By doing this the device will search and find any network operators that provide coverage in the area. This includes networks that the home network </a:t>
            </a:r>
            <a:r>
              <a:rPr lang="en-GB" sz="1200" b="1" dirty="0">
                <a:solidFill>
                  <a:srgbClr val="444444"/>
                </a:solidFill>
                <a:latin typeface="BT Curve" panose="020B0503020203020204" pitchFamily="34" charset="0"/>
                <a:cs typeface="BT Curve" panose="020B0503020203020204" pitchFamily="34" charset="0"/>
              </a:rPr>
              <a:t>don't</a:t>
            </a:r>
            <a:r>
              <a:rPr lang="en-GB" sz="1200" dirty="0">
                <a:solidFill>
                  <a:srgbClr val="444444"/>
                </a:solidFill>
                <a:latin typeface="BT Curve" panose="020B0503020203020204" pitchFamily="34" charset="0"/>
                <a:cs typeface="BT Curve" panose="020B0503020203020204" pitchFamily="34" charset="0"/>
              </a:rPr>
              <a:t> have roaming agreements with. To ensure the customer is exploring all options, get the customer to attempt to log on to </a:t>
            </a:r>
            <a:r>
              <a:rPr lang="en-GB" sz="1200" b="1" dirty="0">
                <a:solidFill>
                  <a:srgbClr val="444444"/>
                </a:solidFill>
                <a:latin typeface="BT Curve" panose="020B0503020203020204" pitchFamily="34" charset="0"/>
                <a:cs typeface="BT Curve" panose="020B0503020203020204" pitchFamily="34" charset="0"/>
              </a:rPr>
              <a:t>ALL</a:t>
            </a:r>
            <a:r>
              <a:rPr lang="en-GB" sz="1200" dirty="0">
                <a:solidFill>
                  <a:srgbClr val="444444"/>
                </a:solidFill>
                <a:latin typeface="BT Curve" panose="020B0503020203020204" pitchFamily="34" charset="0"/>
                <a:cs typeface="BT Curve" panose="020B0503020203020204" pitchFamily="34" charset="0"/>
              </a:rPr>
              <a:t> available networks that appear in the search and test before moving on to the next one.</a:t>
            </a:r>
          </a:p>
          <a:p>
            <a:r>
              <a:rPr lang="en-GB" sz="1200" b="1" cap="all" dirty="0">
                <a:solidFill>
                  <a:srgbClr val="FF0000"/>
                </a:solidFill>
                <a:latin typeface="BT Curve" panose="020B0503020203020204" pitchFamily="34" charset="0"/>
                <a:cs typeface="BT Curve" panose="020B0503020203020204" pitchFamily="34" charset="0"/>
              </a:rPr>
              <a:t>IMPORTANT:</a:t>
            </a:r>
            <a:r>
              <a:rPr lang="en-GB" sz="1200" dirty="0">
                <a:solidFill>
                  <a:srgbClr val="444444"/>
                </a:solidFill>
                <a:latin typeface="BT Curve" panose="020B0503020203020204" pitchFamily="34" charset="0"/>
                <a:cs typeface="BT Curve" panose="020B0503020203020204" pitchFamily="34" charset="0"/>
              </a:rPr>
              <a:t> If no networks show up in the list (only the one that the customer is already connected to) when carrying out the search, select </a:t>
            </a:r>
            <a:r>
              <a:rPr lang="en-GB" sz="1200" b="1" dirty="0">
                <a:solidFill>
                  <a:srgbClr val="444444"/>
                </a:solidFill>
                <a:latin typeface="BT Curve" panose="020B0503020203020204" pitchFamily="34" charset="0"/>
                <a:cs typeface="BT Curve" panose="020B0503020203020204" pitchFamily="34" charset="0"/>
              </a:rPr>
              <a:t>No networks found</a:t>
            </a:r>
            <a:r>
              <a:rPr lang="en-GB" sz="1200" dirty="0">
                <a:solidFill>
                  <a:srgbClr val="444444"/>
                </a:solidFill>
                <a:latin typeface="BT Curve" panose="020B0503020203020204" pitchFamily="34" charset="0"/>
                <a:cs typeface="BT Curve" panose="020B0503020203020204" pitchFamily="34" charset="0"/>
              </a:rPr>
              <a:t>. This is because you cannot log off the current network and log on to another.</a:t>
            </a:r>
          </a:p>
          <a:p>
            <a:r>
              <a:rPr lang="en-GB" sz="1200" b="1" dirty="0">
                <a:solidFill>
                  <a:srgbClr val="444444"/>
                </a:solidFill>
                <a:latin typeface="BT Curve" panose="020B0503020203020204" pitchFamily="34" charset="0"/>
                <a:cs typeface="BT Curve" panose="020B0503020203020204" pitchFamily="34" charset="0"/>
              </a:rPr>
              <a:t>Ensure automatic mode is re-enabled after testing in manual mode.</a:t>
            </a:r>
            <a:endParaRPr lang="en-GB" sz="1200" dirty="0">
              <a:solidFill>
                <a:srgbClr val="444444"/>
              </a:solidFill>
              <a:latin typeface="BT Curve" panose="020B0503020203020204" pitchFamily="34" charset="0"/>
              <a:cs typeface="BT Curve" panose="020B0503020203020204" pitchFamily="34" charset="0"/>
            </a:endParaRPr>
          </a:p>
          <a:p>
            <a:r>
              <a:rPr lang="en-GB" sz="1200" b="1" dirty="0">
                <a:solidFill>
                  <a:srgbClr val="444444"/>
                </a:solidFill>
                <a:latin typeface="BT Curve" panose="020B0503020203020204" pitchFamily="34" charset="0"/>
                <a:cs typeface="BT Curve" panose="020B0503020203020204" pitchFamily="34" charset="0"/>
              </a:rPr>
              <a:t>If the menu option is not available ensure that the SIM card is inserted correctly and securely locked in place. Referring to the device manual should show how to correctly insert the SIM.</a:t>
            </a:r>
            <a:endParaRPr lang="en-GB" sz="1200" b="0" i="0" dirty="0">
              <a:solidFill>
                <a:srgbClr val="444444"/>
              </a:solidFill>
              <a:effectLst/>
              <a:latin typeface="BT Curve" panose="020B0503020203020204" pitchFamily="34" charset="0"/>
              <a:cs typeface="BT Curve" panose="020B0503020203020204" pitchFamily="34" charset="0"/>
            </a:endParaRPr>
          </a:p>
        </p:txBody>
      </p:sp>
      <p:sp>
        <p:nvSpPr>
          <p:cNvPr id="12" name="TextBox 11">
            <a:extLst>
              <a:ext uri="{FF2B5EF4-FFF2-40B4-BE49-F238E27FC236}">
                <a16:creationId xmlns:a16="http://schemas.microsoft.com/office/drawing/2014/main" id="{D4330E81-6D10-6D91-11B6-394A0F349301}"/>
              </a:ext>
            </a:extLst>
          </p:cNvPr>
          <p:cNvSpPr txBox="1"/>
          <p:nvPr/>
        </p:nvSpPr>
        <p:spPr>
          <a:xfrm rot="16200000">
            <a:off x="8871046" y="4792604"/>
            <a:ext cx="508000"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No</a:t>
            </a:r>
          </a:p>
        </p:txBody>
      </p:sp>
      <p:sp>
        <p:nvSpPr>
          <p:cNvPr id="13" name="Flowchart: Decision 12">
            <a:extLst>
              <a:ext uri="{FF2B5EF4-FFF2-40B4-BE49-F238E27FC236}">
                <a16:creationId xmlns:a16="http://schemas.microsoft.com/office/drawing/2014/main" id="{5A742294-DA97-4E66-499C-339B099810B1}"/>
              </a:ext>
            </a:extLst>
          </p:cNvPr>
          <p:cNvSpPr/>
          <p:nvPr/>
        </p:nvSpPr>
        <p:spPr>
          <a:xfrm>
            <a:off x="8202943" y="5286536"/>
            <a:ext cx="2054058" cy="1530054"/>
          </a:xfrm>
          <a:prstGeom prst="flowChartDecision">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Rubrik Regular"/>
                <a:ea typeface="+mn-ea"/>
                <a:cs typeface="+mn-cs"/>
              </a:rPr>
              <a:t>Time to call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Rubrik Regular"/>
              </a:rPr>
              <a:t>Zest4</a:t>
            </a: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cxnSp>
        <p:nvCxnSpPr>
          <p:cNvPr id="14" name="Straight Arrow Connector 13">
            <a:extLst>
              <a:ext uri="{FF2B5EF4-FFF2-40B4-BE49-F238E27FC236}">
                <a16:creationId xmlns:a16="http://schemas.microsoft.com/office/drawing/2014/main" id="{3DA0C1F7-CB9B-2CBC-1D35-E14E8A7B9F62}"/>
              </a:ext>
            </a:extLst>
          </p:cNvPr>
          <p:cNvCxnSpPr/>
          <p:nvPr/>
        </p:nvCxnSpPr>
        <p:spPr>
          <a:xfrm>
            <a:off x="4022612" y="1677101"/>
            <a:ext cx="0" cy="439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17BAF4E-6723-DC50-8ED1-93C3421FD0A8}"/>
              </a:ext>
            </a:extLst>
          </p:cNvPr>
          <p:cNvCxnSpPr/>
          <p:nvPr/>
        </p:nvCxnSpPr>
        <p:spPr>
          <a:xfrm>
            <a:off x="9227324" y="4839406"/>
            <a:ext cx="2648" cy="3456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ED665BF-2E01-17AF-C1E4-268FA677C664}"/>
              </a:ext>
            </a:extLst>
          </p:cNvPr>
          <p:cNvCxnSpPr/>
          <p:nvPr/>
        </p:nvCxnSpPr>
        <p:spPr>
          <a:xfrm>
            <a:off x="9125046" y="1714500"/>
            <a:ext cx="4858" cy="3532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4E6DF07-2426-3A01-9D65-FC9FC0488BE9}"/>
              </a:ext>
            </a:extLst>
          </p:cNvPr>
          <p:cNvCxnSpPr/>
          <p:nvPr/>
        </p:nvCxnSpPr>
        <p:spPr>
          <a:xfrm>
            <a:off x="5115340" y="1090296"/>
            <a:ext cx="29006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F91760E-7DDC-B3A1-F5FB-07E4A3EC925F}"/>
              </a:ext>
            </a:extLst>
          </p:cNvPr>
          <p:cNvCxnSpPr/>
          <p:nvPr/>
        </p:nvCxnSpPr>
        <p:spPr>
          <a:xfrm flipV="1">
            <a:off x="2149188" y="1089878"/>
            <a:ext cx="916330" cy="4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7FB6E5C3-5953-7A88-122B-461B920A0A38}"/>
              </a:ext>
            </a:extLst>
          </p:cNvPr>
          <p:cNvPicPr>
            <a:picLocks noChangeAspect="1"/>
          </p:cNvPicPr>
          <p:nvPr/>
        </p:nvPicPr>
        <p:blipFill>
          <a:blip r:embed="rId3"/>
          <a:stretch>
            <a:fillRect/>
          </a:stretch>
        </p:blipFill>
        <p:spPr>
          <a:xfrm>
            <a:off x="9369425" y="-6346"/>
            <a:ext cx="2809875" cy="587246"/>
          </a:xfrm>
          <a:prstGeom prst="rect">
            <a:avLst/>
          </a:prstGeom>
        </p:spPr>
      </p:pic>
      <p:pic>
        <p:nvPicPr>
          <p:cNvPr id="20" name="Picture 19">
            <a:extLst>
              <a:ext uri="{FF2B5EF4-FFF2-40B4-BE49-F238E27FC236}">
                <a16:creationId xmlns:a16="http://schemas.microsoft.com/office/drawing/2014/main" id="{0D96F075-B301-9CF9-544E-3F56CD7749B5}"/>
              </a:ext>
            </a:extLst>
          </p:cNvPr>
          <p:cNvPicPr>
            <a:picLocks noChangeAspect="1"/>
          </p:cNvPicPr>
          <p:nvPr/>
        </p:nvPicPr>
        <p:blipFill>
          <a:blip r:embed="rId4"/>
          <a:stretch>
            <a:fillRect/>
          </a:stretch>
        </p:blipFill>
        <p:spPr>
          <a:xfrm>
            <a:off x="214312" y="5678171"/>
            <a:ext cx="2078280" cy="924334"/>
          </a:xfrm>
          <a:prstGeom prst="rect">
            <a:avLst/>
          </a:prstGeom>
        </p:spPr>
      </p:pic>
    </p:spTree>
    <p:extLst>
      <p:ext uri="{BB962C8B-B14F-4D97-AF65-F5344CB8AC3E}">
        <p14:creationId xmlns:p14="http://schemas.microsoft.com/office/powerpoint/2010/main" val="3697906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1278"/>
            <a:ext cx="428625" cy="419100"/>
          </a:xfrm>
          <a:prstGeom prst="rect">
            <a:avLst/>
          </a:prstGeom>
        </p:spPr>
      </p:pic>
      <p:sp>
        <p:nvSpPr>
          <p:cNvPr id="11" name="Rectangle 10"/>
          <p:cNvSpPr/>
          <p:nvPr/>
        </p:nvSpPr>
        <p:spPr>
          <a:xfrm>
            <a:off x="3885523" y="560320"/>
            <a:ext cx="2007014"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Ensure Mobile</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data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Switching</a:t>
            </a:r>
            <a:r>
              <a:rPr lang="en-GB" sz="1200" dirty="0">
                <a:solidFill>
                  <a:prstClr val="white"/>
                </a:solidFill>
                <a:latin typeface="BT Curve" panose="020B0503020203020204" pitchFamily="34" charset="0"/>
                <a:cs typeface="BT Curve" panose="020B0503020203020204" pitchFamily="34" charset="0"/>
              </a:rPr>
              <a:t> is enabled. Does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this resolve the issue?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sp>
        <p:nvSpPr>
          <p:cNvPr id="17" name="Rectangle 16"/>
          <p:cNvSpPr/>
          <p:nvPr/>
        </p:nvSpPr>
        <p:spPr>
          <a:xfrm>
            <a:off x="7194238" y="1764061"/>
            <a:ext cx="3200013" cy="2308324"/>
          </a:xfrm>
          <a:prstGeom prst="rect">
            <a:avLst/>
          </a:prstGeom>
        </p:spPr>
        <p:txBody>
          <a:bodyPr wrap="square">
            <a:spAutoFit/>
          </a:bodyPr>
          <a:lstStyle/>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From the Home Screen, swipe </a:t>
            </a:r>
            <a:r>
              <a:rPr lang="en-GB" sz="1200" b="1" dirty="0">
                <a:solidFill>
                  <a:srgbClr val="333333"/>
                </a:solidFill>
                <a:latin typeface="BT Curve" panose="020B0503020203020204" pitchFamily="34" charset="0"/>
                <a:cs typeface="BT Curve" panose="020B0503020203020204" pitchFamily="34" charset="0"/>
              </a:rPr>
              <a:t>Up</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Settings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Connections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Mobile networks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slider against </a:t>
            </a:r>
            <a:r>
              <a:rPr lang="en-GB" sz="1200" b="1" dirty="0">
                <a:solidFill>
                  <a:srgbClr val="333333"/>
                </a:solidFill>
                <a:latin typeface="BT Curve" panose="020B0503020203020204" pitchFamily="34" charset="0"/>
                <a:cs typeface="BT Curve" panose="020B0503020203020204" pitchFamily="34" charset="0"/>
              </a:rPr>
              <a:t>Data roaming</a:t>
            </a:r>
            <a:br>
              <a:rPr lang="en-GB" sz="1200" dirty="0">
                <a:solidFill>
                  <a:srgbClr val="333333"/>
                </a:solidFill>
                <a:latin typeface="BT Curve" panose="020B0503020203020204" pitchFamily="34" charset="0"/>
                <a:cs typeface="BT Curve" panose="020B0503020203020204" pitchFamily="34" charset="0"/>
              </a:rPr>
            </a:br>
            <a:br>
              <a:rPr lang="en-GB" sz="1200" dirty="0">
                <a:solidFill>
                  <a:srgbClr val="333333"/>
                </a:solidFill>
                <a:latin typeface="BT Curve" panose="020B0503020203020204" pitchFamily="34" charset="0"/>
                <a:cs typeface="BT Curve" panose="020B0503020203020204" pitchFamily="34" charset="0"/>
              </a:rPr>
            </a:br>
            <a:r>
              <a:rPr lang="en-GB" sz="1200" b="1" dirty="0">
                <a:solidFill>
                  <a:srgbClr val="333333"/>
                </a:solidFill>
                <a:latin typeface="BT Curve" panose="020B0503020203020204" pitchFamily="34" charset="0"/>
                <a:cs typeface="BT Curve" panose="020B0503020203020204" pitchFamily="34" charset="0"/>
              </a:rPr>
              <a:t>PSSST...</a:t>
            </a:r>
            <a:r>
              <a:rPr lang="en-GB" sz="1200" dirty="0">
                <a:solidFill>
                  <a:srgbClr val="333333"/>
                </a:solidFill>
                <a:latin typeface="BT Curve" panose="020B0503020203020204" pitchFamily="34" charset="0"/>
                <a:cs typeface="BT Curve" panose="020B0503020203020204" pitchFamily="34" charset="0"/>
              </a:rPr>
              <a:t> Check the customer's account to make sure Roaming is enabled and promote any available Roaming bundles if not included in their plan. Also advise to turn off Wi-Fi Calling when leaving the UK as this could incur extra charges</a:t>
            </a:r>
            <a:endParaRPr lang="en-GB" sz="1200" b="0" i="0" dirty="0">
              <a:solidFill>
                <a:srgbClr val="333333"/>
              </a:solidFill>
              <a:effectLst/>
              <a:latin typeface="BT Curve" panose="020B0503020203020204" pitchFamily="34" charset="0"/>
              <a:cs typeface="BT Curve" panose="020B0503020203020204" pitchFamily="34" charset="0"/>
            </a:endParaRPr>
          </a:p>
        </p:txBody>
      </p:sp>
      <p:cxnSp>
        <p:nvCxnSpPr>
          <p:cNvPr id="19" name="Straight Arrow Connector 18"/>
          <p:cNvCxnSpPr/>
          <p:nvPr/>
        </p:nvCxnSpPr>
        <p:spPr>
          <a:xfrm>
            <a:off x="8789046" y="4664649"/>
            <a:ext cx="5198" cy="466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94238" y="4387650"/>
            <a:ext cx="3200013" cy="276999"/>
          </a:xfrm>
          <a:prstGeom prst="rect">
            <a:avLst/>
          </a:prstGeom>
          <a:noFill/>
        </p:spPr>
        <p:txBody>
          <a:bodyPr wrap="square" rtlCol="0">
            <a:spAutoFit/>
          </a:bodyPr>
          <a:lstStyle/>
          <a:p>
            <a:pPr algn="ctr"/>
            <a:r>
              <a:rPr lang="en-GB" sz="1200" dirty="0">
                <a:latin typeface="BT Curve" panose="020B0503020203020204" pitchFamily="34" charset="0"/>
                <a:cs typeface="BT Curve" panose="020B0503020203020204" pitchFamily="34" charset="0"/>
              </a:rPr>
              <a:t>If none of the above steps have worked….. </a:t>
            </a:r>
          </a:p>
        </p:txBody>
      </p:sp>
      <p:sp>
        <p:nvSpPr>
          <p:cNvPr id="23" name="Flowchart: Decision 22"/>
          <p:cNvSpPr/>
          <p:nvPr/>
        </p:nvSpPr>
        <p:spPr>
          <a:xfrm>
            <a:off x="7762017" y="5215939"/>
            <a:ext cx="2054058" cy="1402469"/>
          </a:xfrm>
          <a:prstGeom prst="flowChartDecision">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Time to call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Zest4</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pic>
        <p:nvPicPr>
          <p:cNvPr id="28" name="Picture 27"/>
          <p:cNvPicPr>
            <a:picLocks noChangeAspect="1"/>
          </p:cNvPicPr>
          <p:nvPr/>
        </p:nvPicPr>
        <p:blipFill>
          <a:blip r:embed="rId3"/>
          <a:stretch>
            <a:fillRect/>
          </a:stretch>
        </p:blipFill>
        <p:spPr>
          <a:xfrm>
            <a:off x="10457658" y="2347965"/>
            <a:ext cx="1620042" cy="1591744"/>
          </a:xfrm>
          <a:prstGeom prst="rect">
            <a:avLst/>
          </a:prstGeom>
        </p:spPr>
      </p:pic>
      <p:sp>
        <p:nvSpPr>
          <p:cNvPr id="21" name="TextBox 20"/>
          <p:cNvSpPr txBox="1"/>
          <p:nvPr/>
        </p:nvSpPr>
        <p:spPr>
          <a:xfrm>
            <a:off x="508136" y="86162"/>
            <a:ext cx="6021940" cy="461665"/>
          </a:xfrm>
          <a:prstGeom prst="rect">
            <a:avLst/>
          </a:prstGeom>
          <a:noFill/>
        </p:spPr>
        <p:txBody>
          <a:bodyPr wrap="square" rtlCol="0">
            <a:spAutoFit/>
          </a:bodyPr>
          <a:lstStyle/>
          <a:p>
            <a:r>
              <a:rPr lang="en-GB" sz="2400" dirty="0">
                <a:latin typeface="BT Curve Headline" panose="020B0603020203020204" pitchFamily="34" charset="0"/>
                <a:cs typeface="BT Curve Headline" panose="020B0603020203020204" pitchFamily="34" charset="0"/>
              </a:rPr>
              <a:t>Roaming Issues: Data (Android) </a:t>
            </a:r>
          </a:p>
        </p:txBody>
      </p:sp>
      <p:sp>
        <p:nvSpPr>
          <p:cNvPr id="22" name="Rectangle 21"/>
          <p:cNvSpPr/>
          <p:nvPr/>
        </p:nvSpPr>
        <p:spPr>
          <a:xfrm>
            <a:off x="116458" y="541657"/>
            <a:ext cx="1977039" cy="5137248"/>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General Housekeeping</a:t>
            </a:r>
            <a:r>
              <a:rPr kumimoji="0" lang="en-GB" sz="1200" b="1"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Has the customer turned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data roaming?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Has the customer tried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to turn aeroplane mode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and off?</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affecting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just the customer i.e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anyone they are with?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happening in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one area?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Have you had issues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roaming before?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If none of the General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Housekeeping works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continue with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Diagnostics.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p:txBody>
      </p:sp>
      <p:sp>
        <p:nvSpPr>
          <p:cNvPr id="24" name="TextBox 23"/>
          <p:cNvSpPr txBox="1"/>
          <p:nvPr/>
        </p:nvSpPr>
        <p:spPr>
          <a:xfrm>
            <a:off x="2436791" y="6156743"/>
            <a:ext cx="5679928" cy="461665"/>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After each step have customer try to use data by googling something or looking up </a:t>
            </a:r>
            <a:r>
              <a:rPr lang="en-GB" sz="1200" dirty="0">
                <a:latin typeface="BT Curve" panose="020B0503020203020204" pitchFamily="34" charset="0"/>
                <a:cs typeface="BT Curve" panose="020B0503020203020204" pitchFamily="34" charset="0"/>
                <a:hlinkClick r:id="rId4"/>
              </a:rPr>
              <a:t>www.bbc.co.uk</a:t>
            </a:r>
            <a:r>
              <a:rPr lang="en-GB" sz="1200" dirty="0">
                <a:latin typeface="BT Curve" panose="020B0503020203020204" pitchFamily="34" charset="0"/>
                <a:cs typeface="BT Curve" panose="020B0503020203020204" pitchFamily="34" charset="0"/>
              </a:rPr>
              <a:t> </a:t>
            </a:r>
          </a:p>
        </p:txBody>
      </p:sp>
      <p:cxnSp>
        <p:nvCxnSpPr>
          <p:cNvPr id="26" name="Straight Arrow Connector 25"/>
          <p:cNvCxnSpPr/>
          <p:nvPr/>
        </p:nvCxnSpPr>
        <p:spPr>
          <a:xfrm>
            <a:off x="2224756" y="1108960"/>
            <a:ext cx="1462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952331" y="1108960"/>
            <a:ext cx="1462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586030" y="1715352"/>
            <a:ext cx="2605999" cy="1200329"/>
          </a:xfrm>
          <a:prstGeom prst="rect">
            <a:avLst/>
          </a:prstGeom>
          <a:noFill/>
        </p:spPr>
        <p:txBody>
          <a:bodyPr wrap="square" rtlCol="0">
            <a:spAutoFit/>
          </a:bodyPr>
          <a:lstStyle/>
          <a:p>
            <a:pPr fontAlgn="ctr"/>
            <a:r>
              <a:rPr lang="en-GB" sz="1200" dirty="0">
                <a:latin typeface="BT Curve" panose="020B0503020203020204" pitchFamily="34" charset="0"/>
                <a:cs typeface="BT Curve" panose="020B0503020203020204" pitchFamily="34" charset="0"/>
              </a:rPr>
              <a:t>From the Home Screen, swipe </a:t>
            </a:r>
            <a:r>
              <a:rPr lang="en-GB" sz="1200" b="1" dirty="0">
                <a:latin typeface="BT Curve" panose="020B0503020203020204" pitchFamily="34" charset="0"/>
                <a:cs typeface="BT Curve" panose="020B0503020203020204" pitchFamily="34" charset="0"/>
              </a:rPr>
              <a:t>Up</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Settings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Connections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Mobile networks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Network mode</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the required </a:t>
            </a:r>
            <a:r>
              <a:rPr lang="en-GB" sz="1200" b="1" dirty="0">
                <a:latin typeface="BT Curve" panose="020B0503020203020204" pitchFamily="34" charset="0"/>
                <a:cs typeface="BT Curve" panose="020B0503020203020204" pitchFamily="34" charset="0"/>
              </a:rPr>
              <a:t>Network mode</a:t>
            </a:r>
            <a:endParaRPr lang="en-GB" sz="1200" dirty="0">
              <a:latin typeface="BT Curve" panose="020B0503020203020204" pitchFamily="34" charset="0"/>
              <a:cs typeface="BT Curve" panose="020B0503020203020204" pitchFamily="34" charset="0"/>
            </a:endParaRPr>
          </a:p>
        </p:txBody>
      </p:sp>
      <p:sp>
        <p:nvSpPr>
          <p:cNvPr id="27" name="Rectangle 26"/>
          <p:cNvSpPr/>
          <p:nvPr/>
        </p:nvSpPr>
        <p:spPr>
          <a:xfrm>
            <a:off x="3582634" y="2973843"/>
            <a:ext cx="2527300" cy="3046988"/>
          </a:xfrm>
          <a:prstGeom prst="rect">
            <a:avLst/>
          </a:prstGeom>
        </p:spPr>
        <p:txBody>
          <a:bodyPr wrap="square">
            <a:spAutoFit/>
          </a:bodyPr>
          <a:lstStyle/>
          <a:p>
            <a:r>
              <a:rPr lang="en-GB" sz="1200" dirty="0">
                <a:solidFill>
                  <a:srgbClr val="444444"/>
                </a:solidFill>
                <a:latin typeface="BT Curve" panose="020B0503020203020204" pitchFamily="34" charset="0"/>
                <a:cs typeface="BT Curve" panose="020B0503020203020204" pitchFamily="34" charset="0"/>
              </a:rPr>
              <a:t>If the customer is using the Dual SIM functionality on the handset and wants to use mobile data whilst on a call, they will need to be using the same line which is set up for Mobile Data – unless they have Mobile Data Switching activated.</a:t>
            </a:r>
            <a:br>
              <a:rPr lang="en-GB" sz="1200" dirty="0">
                <a:latin typeface="BT Curve" panose="020B0503020203020204" pitchFamily="34" charset="0"/>
                <a:cs typeface="BT Curve" panose="020B0503020203020204" pitchFamily="34" charset="0"/>
              </a:rPr>
            </a:br>
            <a:br>
              <a:rPr lang="en-GB" sz="1200" dirty="0">
                <a:latin typeface="BT Curve" panose="020B0503020203020204" pitchFamily="34" charset="0"/>
                <a:cs typeface="BT Curve" panose="020B0503020203020204" pitchFamily="34" charset="0"/>
              </a:rPr>
            </a:br>
            <a:r>
              <a:rPr lang="en-GB" sz="1200" dirty="0">
                <a:solidFill>
                  <a:srgbClr val="444444"/>
                </a:solidFill>
                <a:latin typeface="BT Curve" panose="020B0503020203020204" pitchFamily="34" charset="0"/>
                <a:cs typeface="BT Curve" panose="020B0503020203020204" pitchFamily="34" charset="0"/>
              </a:rPr>
              <a:t>Once Mobile Data Switching is enabled, any time the customer tries to establish a Mobile Data connection whilst on a call, it will automatically switch to the other line if needed – this does not change the default data line.</a:t>
            </a:r>
            <a:endParaRPr lang="en-GB" sz="1200" dirty="0">
              <a:latin typeface="BT Curve" panose="020B0503020203020204" pitchFamily="34" charset="0"/>
              <a:cs typeface="BT Curve" panose="020B0503020203020204" pitchFamily="34" charset="0"/>
            </a:endParaRPr>
          </a:p>
        </p:txBody>
      </p:sp>
      <p:pic>
        <p:nvPicPr>
          <p:cNvPr id="31" name="Picture 30"/>
          <p:cNvPicPr>
            <a:picLocks noChangeAspect="1"/>
          </p:cNvPicPr>
          <p:nvPr/>
        </p:nvPicPr>
        <p:blipFill>
          <a:blip r:embed="rId5"/>
          <a:stretch>
            <a:fillRect/>
          </a:stretch>
        </p:blipFill>
        <p:spPr>
          <a:xfrm>
            <a:off x="9369425" y="-6346"/>
            <a:ext cx="2809875" cy="587246"/>
          </a:xfrm>
          <a:prstGeom prst="rect">
            <a:avLst/>
          </a:prstGeom>
        </p:spPr>
      </p:pic>
      <p:sp>
        <p:nvSpPr>
          <p:cNvPr id="16" name="Rectangle 15"/>
          <p:cNvSpPr/>
          <p:nvPr/>
        </p:nvSpPr>
        <p:spPr>
          <a:xfrm>
            <a:off x="7573379" y="560320"/>
            <a:ext cx="2007014"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Enable data</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roaming 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the device. Does this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resolve the problem?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pic>
        <p:nvPicPr>
          <p:cNvPr id="3" name="Picture 2">
            <a:extLst>
              <a:ext uri="{FF2B5EF4-FFF2-40B4-BE49-F238E27FC236}">
                <a16:creationId xmlns:a16="http://schemas.microsoft.com/office/drawing/2014/main" id="{06B6098C-C937-391E-BBE1-0DDF10E1F5F2}"/>
              </a:ext>
            </a:extLst>
          </p:cNvPr>
          <p:cNvPicPr>
            <a:picLocks noChangeAspect="1"/>
          </p:cNvPicPr>
          <p:nvPr/>
        </p:nvPicPr>
        <p:blipFill>
          <a:blip r:embed="rId6"/>
          <a:stretch>
            <a:fillRect/>
          </a:stretch>
        </p:blipFill>
        <p:spPr>
          <a:xfrm>
            <a:off x="116458" y="5807297"/>
            <a:ext cx="2078280" cy="924334"/>
          </a:xfrm>
          <a:prstGeom prst="rect">
            <a:avLst/>
          </a:prstGeom>
        </p:spPr>
      </p:pic>
    </p:spTree>
    <p:extLst>
      <p:ext uri="{BB962C8B-B14F-4D97-AF65-F5344CB8AC3E}">
        <p14:creationId xmlns:p14="http://schemas.microsoft.com/office/powerpoint/2010/main" val="984838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493395" cy="469900"/>
          </a:xfrm>
          <a:prstGeom prst="rect">
            <a:avLst/>
          </a:prstGeom>
        </p:spPr>
      </p:pic>
      <p:sp>
        <p:nvSpPr>
          <p:cNvPr id="5" name="Rectangle 4"/>
          <p:cNvSpPr/>
          <p:nvPr/>
        </p:nvSpPr>
        <p:spPr>
          <a:xfrm>
            <a:off x="2926460" y="564387"/>
            <a:ext cx="2143539"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the device showing signal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strength? If no follow path</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for No Signal.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p:txBody>
      </p:sp>
      <p:sp>
        <p:nvSpPr>
          <p:cNvPr id="13" name="Rectangle 3"/>
          <p:cNvSpPr>
            <a:spLocks noChangeArrowheads="1"/>
          </p:cNvSpPr>
          <p:nvPr/>
        </p:nvSpPr>
        <p:spPr bwMode="auto">
          <a:xfrm rot="10800000" flipV="1">
            <a:off x="2775523" y="2147294"/>
            <a:ext cx="2384902" cy="42838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6665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BT Curve" panose="020B0503020203020204" pitchFamily="34" charset="0"/>
              <a:cs typeface="BT Curve" panose="020B0503020203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The signal strength indicator is at the top of the screen.</a:t>
            </a:r>
            <a:b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b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a:t>
            </a:r>
            <a:endParaRPr kumimoji="0" lang="en-US" altLang="en-US" sz="1200" b="0" i="0" u="none" strike="noStrike" cap="none" normalizeH="0" baseline="0" dirty="0">
              <a:ln>
                <a:noFill/>
              </a:ln>
              <a:solidFill>
                <a:schemeClr val="tx1"/>
              </a:solidFill>
              <a:effectLst/>
              <a:latin typeface="BT Curve" panose="020B0503020203020204" pitchFamily="34" charset="0"/>
              <a:cs typeface="BT Curve" panose="020B0503020203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If there's no signal displayed, the device will usually show a message such as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No service</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or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Emergency calls only</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If the customer has at least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one</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bar or more displayed, it means that they're connected to the network and the device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does</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have signal strength.</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Some devices (particularly Android) may show an </a:t>
            </a:r>
            <a:r>
              <a:rPr kumimoji="0" lang="en-US" altLang="en-US" sz="1200" b="1"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'R'</a:t>
            </a:r>
            <a:r>
              <a:rPr kumimoji="0" lang="en-US" altLang="en-US" sz="1200" b="0" i="0" u="none" strike="noStrike" cap="none" normalizeH="0" baseline="0" dirty="0">
                <a:ln>
                  <a:noFill/>
                </a:ln>
                <a:solidFill>
                  <a:srgbClr val="444444"/>
                </a:solidFill>
                <a:effectLst/>
                <a:latin typeface="BT Curve" panose="020B0503020203020204" pitchFamily="34" charset="0"/>
                <a:cs typeface="BT Curve" panose="020B0503020203020204" pitchFamily="34" charset="0"/>
              </a:rPr>
              <a:t> next to the signal strength indicator which would mean that the customer is roaming.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444444"/>
              </a:solidFill>
              <a:effectLst/>
              <a:latin typeface="Arial" panose="020B0604020202020204" pitchFamily="34" charset="0"/>
              <a:cs typeface="Arial" panose="020B0604020202020204" pitchFamily="34" charset="0"/>
            </a:endParaRPr>
          </a:p>
        </p:txBody>
      </p:sp>
      <p:pic>
        <p:nvPicPr>
          <p:cNvPr id="16" name="Picture 4" descr="https://e-gain.s3.amazonaws.com/EE/images/AlbertP2/Tech/ios11-cellular-signal-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4289" y="1789037"/>
            <a:ext cx="876300" cy="457201"/>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6053760" y="567695"/>
            <a:ext cx="2143523"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Switch device off/on 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Retest. Does this resolve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issue?</a:t>
            </a:r>
          </a:p>
        </p:txBody>
      </p:sp>
      <p:sp>
        <p:nvSpPr>
          <p:cNvPr id="25" name="Rectangle 24"/>
          <p:cNvSpPr/>
          <p:nvPr/>
        </p:nvSpPr>
        <p:spPr>
          <a:xfrm>
            <a:off x="6053760" y="2081813"/>
            <a:ext cx="2149721"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Perform a manual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Network search</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cxnSp>
        <p:nvCxnSpPr>
          <p:cNvPr id="29" name="Straight Arrow Connector 28"/>
          <p:cNvCxnSpPr/>
          <p:nvPr/>
        </p:nvCxnSpPr>
        <p:spPr>
          <a:xfrm flipV="1">
            <a:off x="8329038" y="2395253"/>
            <a:ext cx="254000" cy="330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8612229" y="1842392"/>
            <a:ext cx="3579771" cy="4708981"/>
          </a:xfrm>
          <a:prstGeom prst="rect">
            <a:avLst/>
          </a:prstGeom>
        </p:spPr>
        <p:txBody>
          <a:bodyPr wrap="square">
            <a:spAutoFit/>
          </a:bodyPr>
          <a:lstStyle/>
          <a:p>
            <a:r>
              <a:rPr lang="en-GB" sz="1200" b="1" dirty="0">
                <a:solidFill>
                  <a:srgbClr val="FF0000"/>
                </a:solidFill>
                <a:latin typeface="BT Curve" panose="020B0503020203020204" pitchFamily="34" charset="0"/>
                <a:cs typeface="BT Curve" panose="020B0503020203020204" pitchFamily="34" charset="0"/>
              </a:rPr>
              <a:t>Please note this activity cannot be completed during a call on the device.</a:t>
            </a:r>
            <a:endParaRPr lang="en-GB" sz="1200" dirty="0">
              <a:solidFill>
                <a:srgbClr val="444444"/>
              </a:solidFill>
              <a:latin typeface="BT Curve" panose="020B0503020203020204" pitchFamily="34" charset="0"/>
              <a:cs typeface="BT Curve" panose="020B0503020203020204" pitchFamily="34" charset="0"/>
            </a:endParaRPr>
          </a:p>
          <a:p>
            <a:r>
              <a:rPr lang="en-GB" sz="1200" dirty="0">
                <a:solidFill>
                  <a:srgbClr val="444444"/>
                </a:solidFill>
                <a:latin typeface="BT Curve" panose="020B0503020203020204" pitchFamily="34" charset="0"/>
                <a:cs typeface="BT Curve" panose="020B0503020203020204" pitchFamily="34" charset="0"/>
              </a:rPr>
              <a:t>De-activate any Wi-Fi connection and then within the network settings of the device the customer is able to switch the device from an automatic network selection to a manual.</a:t>
            </a:r>
          </a:p>
          <a:p>
            <a:r>
              <a:rPr lang="en-GB" sz="1200" dirty="0">
                <a:solidFill>
                  <a:srgbClr val="444444"/>
                </a:solidFill>
                <a:latin typeface="BT Curve" panose="020B0503020203020204" pitchFamily="34" charset="0"/>
                <a:cs typeface="BT Curve" panose="020B0503020203020204" pitchFamily="34" charset="0"/>
              </a:rPr>
              <a:t>By doing this the device will search and find any network operators that provide coverage in the area. This includes networks that the home network </a:t>
            </a:r>
            <a:r>
              <a:rPr lang="en-GB" sz="1200" b="1" dirty="0">
                <a:solidFill>
                  <a:srgbClr val="444444"/>
                </a:solidFill>
                <a:latin typeface="BT Curve" panose="020B0503020203020204" pitchFamily="34" charset="0"/>
                <a:cs typeface="BT Curve" panose="020B0503020203020204" pitchFamily="34" charset="0"/>
              </a:rPr>
              <a:t>don't</a:t>
            </a:r>
            <a:r>
              <a:rPr lang="en-GB" sz="1200" dirty="0">
                <a:solidFill>
                  <a:srgbClr val="444444"/>
                </a:solidFill>
                <a:latin typeface="BT Curve" panose="020B0503020203020204" pitchFamily="34" charset="0"/>
                <a:cs typeface="BT Curve" panose="020B0503020203020204" pitchFamily="34" charset="0"/>
              </a:rPr>
              <a:t> have roaming agreements with. To ensure the customer is exploring all options, get the customer to attempt to log on to </a:t>
            </a:r>
            <a:r>
              <a:rPr lang="en-GB" sz="1200" b="1" dirty="0">
                <a:solidFill>
                  <a:srgbClr val="444444"/>
                </a:solidFill>
                <a:latin typeface="BT Curve" panose="020B0503020203020204" pitchFamily="34" charset="0"/>
                <a:cs typeface="BT Curve" panose="020B0503020203020204" pitchFamily="34" charset="0"/>
              </a:rPr>
              <a:t>ALL</a:t>
            </a:r>
            <a:r>
              <a:rPr lang="en-GB" sz="1200" dirty="0">
                <a:solidFill>
                  <a:srgbClr val="444444"/>
                </a:solidFill>
                <a:latin typeface="BT Curve" panose="020B0503020203020204" pitchFamily="34" charset="0"/>
                <a:cs typeface="BT Curve" panose="020B0503020203020204" pitchFamily="34" charset="0"/>
              </a:rPr>
              <a:t> available networks that appear in the search and test before moving on to the next one.</a:t>
            </a:r>
          </a:p>
          <a:p>
            <a:r>
              <a:rPr lang="en-GB" sz="1200" b="1" cap="all" dirty="0">
                <a:solidFill>
                  <a:srgbClr val="FF0000"/>
                </a:solidFill>
                <a:latin typeface="BT Curve" panose="020B0503020203020204" pitchFamily="34" charset="0"/>
                <a:cs typeface="BT Curve" panose="020B0503020203020204" pitchFamily="34" charset="0"/>
              </a:rPr>
              <a:t>IMPORTANT:</a:t>
            </a:r>
            <a:r>
              <a:rPr lang="en-GB" sz="1200" dirty="0">
                <a:solidFill>
                  <a:srgbClr val="444444"/>
                </a:solidFill>
                <a:latin typeface="BT Curve" panose="020B0503020203020204" pitchFamily="34" charset="0"/>
                <a:cs typeface="BT Curve" panose="020B0503020203020204" pitchFamily="34" charset="0"/>
              </a:rPr>
              <a:t> If no networks show up in the list (only the one that the customer is already connected to) when carrying out the search, select </a:t>
            </a:r>
            <a:r>
              <a:rPr lang="en-GB" sz="1200" b="1" dirty="0">
                <a:solidFill>
                  <a:srgbClr val="444444"/>
                </a:solidFill>
                <a:latin typeface="BT Curve" panose="020B0503020203020204" pitchFamily="34" charset="0"/>
                <a:cs typeface="BT Curve" panose="020B0503020203020204" pitchFamily="34" charset="0"/>
              </a:rPr>
              <a:t>No networks found</a:t>
            </a:r>
            <a:r>
              <a:rPr lang="en-GB" sz="1200" dirty="0">
                <a:solidFill>
                  <a:srgbClr val="444444"/>
                </a:solidFill>
                <a:latin typeface="BT Curve" panose="020B0503020203020204" pitchFamily="34" charset="0"/>
                <a:cs typeface="BT Curve" panose="020B0503020203020204" pitchFamily="34" charset="0"/>
              </a:rPr>
              <a:t>. This is because you cannot log off the current network and log on to another.</a:t>
            </a:r>
          </a:p>
          <a:p>
            <a:r>
              <a:rPr lang="en-GB" sz="1200" b="1" dirty="0">
                <a:solidFill>
                  <a:srgbClr val="444444"/>
                </a:solidFill>
                <a:latin typeface="BT Curve" panose="020B0503020203020204" pitchFamily="34" charset="0"/>
                <a:cs typeface="BT Curve" panose="020B0503020203020204" pitchFamily="34" charset="0"/>
              </a:rPr>
              <a:t>Ensure automatic mode is re-enabled after testing in manual mode.</a:t>
            </a:r>
            <a:endParaRPr lang="en-GB" sz="1200" dirty="0">
              <a:solidFill>
                <a:srgbClr val="444444"/>
              </a:solidFill>
              <a:latin typeface="BT Curve" panose="020B0503020203020204" pitchFamily="34" charset="0"/>
              <a:cs typeface="BT Curve" panose="020B0503020203020204" pitchFamily="34" charset="0"/>
            </a:endParaRPr>
          </a:p>
          <a:p>
            <a:r>
              <a:rPr lang="en-GB" sz="1200" b="1" dirty="0">
                <a:solidFill>
                  <a:srgbClr val="444444"/>
                </a:solidFill>
                <a:latin typeface="BT Curve" panose="020B0503020203020204" pitchFamily="34" charset="0"/>
                <a:cs typeface="BT Curve" panose="020B0503020203020204" pitchFamily="34" charset="0"/>
              </a:rPr>
              <a:t>If the menu option is not available ensure that the SIM card is inserted correctly and securely locked in place. Referring to the device manual should show how to correctly insert the SIM.</a:t>
            </a:r>
            <a:endParaRPr lang="en-GB" sz="1200" b="0" i="0" dirty="0">
              <a:solidFill>
                <a:srgbClr val="444444"/>
              </a:solidFill>
              <a:effectLst/>
              <a:latin typeface="BT Curve" panose="020B0503020203020204" pitchFamily="34" charset="0"/>
              <a:cs typeface="BT Curve" panose="020B0503020203020204" pitchFamily="34" charset="0"/>
            </a:endParaRPr>
          </a:p>
        </p:txBody>
      </p:sp>
      <p:sp>
        <p:nvSpPr>
          <p:cNvPr id="2049" name="TextBox 2048"/>
          <p:cNvSpPr txBox="1"/>
          <p:nvPr/>
        </p:nvSpPr>
        <p:spPr>
          <a:xfrm>
            <a:off x="2179305" y="6086044"/>
            <a:ext cx="4249026"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If the above diagnostics don’t work who you gonna call….?</a:t>
            </a:r>
          </a:p>
        </p:txBody>
      </p:sp>
      <p:cxnSp>
        <p:nvCxnSpPr>
          <p:cNvPr id="2053" name="Straight Arrow Connector 2052"/>
          <p:cNvCxnSpPr>
            <a:stCxn id="2049" idx="3"/>
          </p:cNvCxnSpPr>
          <p:nvPr/>
        </p:nvCxnSpPr>
        <p:spPr>
          <a:xfrm>
            <a:off x="6428331" y="6224544"/>
            <a:ext cx="72814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Flowchart: Decision 39"/>
          <p:cNvSpPr/>
          <p:nvPr/>
        </p:nvSpPr>
        <p:spPr>
          <a:xfrm>
            <a:off x="7289309" y="5735793"/>
            <a:ext cx="1293729" cy="979690"/>
          </a:xfrm>
          <a:prstGeom prst="flowChartDecision">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Zest4</a:t>
            </a:r>
          </a:p>
        </p:txBody>
      </p:sp>
      <p:sp>
        <p:nvSpPr>
          <p:cNvPr id="7" name="Rectangle 6"/>
          <p:cNvSpPr/>
          <p:nvPr/>
        </p:nvSpPr>
        <p:spPr>
          <a:xfrm>
            <a:off x="493395" y="50284"/>
            <a:ext cx="5906040" cy="369332"/>
          </a:xfrm>
          <a:prstGeom prst="rect">
            <a:avLst/>
          </a:prstGeom>
        </p:spPr>
        <p:txBody>
          <a:bodyPr wrap="none">
            <a:spAutoFit/>
          </a:bodyPr>
          <a:lstStyle/>
          <a:p>
            <a:r>
              <a:rPr lang="en-GB" dirty="0">
                <a:latin typeface="BT Curve Headline" panose="020B0603020203020204" pitchFamily="34" charset="0"/>
                <a:cs typeface="BT Curve Headline" panose="020B0603020203020204" pitchFamily="34" charset="0"/>
              </a:rPr>
              <a:t>Roaming Issues: Unable to Make Voice Calls (Android) </a:t>
            </a:r>
          </a:p>
        </p:txBody>
      </p:sp>
      <p:sp>
        <p:nvSpPr>
          <p:cNvPr id="24" name="Rectangle 23"/>
          <p:cNvSpPr/>
          <p:nvPr/>
        </p:nvSpPr>
        <p:spPr>
          <a:xfrm>
            <a:off x="116458" y="541656"/>
            <a:ext cx="1977039" cy="5204363"/>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Rubrik Regular"/>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General Housekeeping</a:t>
            </a:r>
            <a:r>
              <a:rPr kumimoji="0" lang="en-GB" sz="1200" b="1"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Has the customer turned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data roaming?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Has the customer tried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to turn aeroplane mode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on and off?</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affecting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just the customer i.e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anyone they are with?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Is this happening in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than one area?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Have you had issues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roaming before?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BT Curve" panose="020B0503020203020204" pitchFamily="34" charset="0"/>
              <a:cs typeface="BT Curve" panose="020B05030202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If none of the General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Housekeeping works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continue with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Diagnostics.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dirty="0">
              <a:solidFill>
                <a:prstClr val="white"/>
              </a:solidFill>
              <a:latin typeface="Rubrik Regular"/>
            </a:endParaRPr>
          </a:p>
        </p:txBody>
      </p:sp>
      <p:cxnSp>
        <p:nvCxnSpPr>
          <p:cNvPr id="28" name="Straight Arrow Connector 27"/>
          <p:cNvCxnSpPr/>
          <p:nvPr/>
        </p:nvCxnSpPr>
        <p:spPr>
          <a:xfrm flipV="1">
            <a:off x="2196811" y="1094009"/>
            <a:ext cx="626334" cy="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5205999" y="1086576"/>
            <a:ext cx="626334" cy="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156478" y="1703605"/>
            <a:ext cx="0" cy="297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4"/>
          <a:stretch>
            <a:fillRect/>
          </a:stretch>
        </p:blipFill>
        <p:spPr>
          <a:xfrm>
            <a:off x="9369425" y="-6346"/>
            <a:ext cx="2809875" cy="587246"/>
          </a:xfrm>
          <a:prstGeom prst="rect">
            <a:avLst/>
          </a:prstGeom>
        </p:spPr>
      </p:pic>
      <p:sp>
        <p:nvSpPr>
          <p:cNvPr id="34" name="Rectangle 33"/>
          <p:cNvSpPr/>
          <p:nvPr/>
        </p:nvSpPr>
        <p:spPr>
          <a:xfrm>
            <a:off x="9181044" y="562239"/>
            <a:ext cx="2143523"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Manually</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logged on to 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Roaming</a:t>
            </a:r>
            <a:r>
              <a:rPr lang="en-GB" sz="1200" dirty="0">
                <a:solidFill>
                  <a:prstClr val="white"/>
                </a:solidFill>
                <a:latin typeface="BT Curve" panose="020B0503020203020204" pitchFamily="34" charset="0"/>
                <a:cs typeface="BT Curve" panose="020B0503020203020204" pitchFamily="34" charset="0"/>
              </a:rPr>
              <a:t> network. Does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his</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resolve issue? ( test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a:t>
            </a:r>
            <a:r>
              <a:rPr lang="en-GB" sz="1200" baseline="0" dirty="0">
                <a:solidFill>
                  <a:prstClr val="white"/>
                </a:solidFill>
                <a:latin typeface="BT Curve" panose="020B0503020203020204" pitchFamily="34" charset="0"/>
                <a:cs typeface="BT Curve" panose="020B0503020203020204" pitchFamily="34" charset="0"/>
              </a:rPr>
              <a:t>all)</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23" name="Rectangle 22"/>
          <p:cNvSpPr/>
          <p:nvPr/>
        </p:nvSpPr>
        <p:spPr>
          <a:xfrm>
            <a:off x="6053760" y="3359374"/>
            <a:ext cx="2107569" cy="2308324"/>
          </a:xfrm>
          <a:prstGeom prst="rect">
            <a:avLst/>
          </a:prstGeom>
        </p:spPr>
        <p:txBody>
          <a:bodyPr wrap="square">
            <a:spAutoFit/>
          </a:bodyPr>
          <a:lstStyle/>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From the Home Screen, swipe </a:t>
            </a:r>
            <a:r>
              <a:rPr lang="en-GB" sz="1200" b="1" dirty="0">
                <a:solidFill>
                  <a:srgbClr val="333333"/>
                </a:solidFill>
                <a:latin typeface="BT Curve" panose="020B0503020203020204" pitchFamily="34" charset="0"/>
                <a:cs typeface="BT Curve" panose="020B0503020203020204" pitchFamily="34" charset="0"/>
              </a:rPr>
              <a:t>Up</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Settings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Connections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Mobile networks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Network operators</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slider against </a:t>
            </a:r>
            <a:r>
              <a:rPr lang="en-GB" sz="1200" b="1" dirty="0">
                <a:solidFill>
                  <a:srgbClr val="333333"/>
                </a:solidFill>
                <a:latin typeface="BT Curve" panose="020B0503020203020204" pitchFamily="34" charset="0"/>
                <a:cs typeface="BT Curve" panose="020B0503020203020204" pitchFamily="34" charset="0"/>
              </a:rPr>
              <a:t>Select automatically</a:t>
            </a:r>
            <a:r>
              <a:rPr lang="en-GB" sz="1200" dirty="0">
                <a:solidFill>
                  <a:srgbClr val="333333"/>
                </a:solidFill>
                <a:latin typeface="BT Curve" panose="020B0503020203020204" pitchFamily="34" charset="0"/>
                <a:cs typeface="BT Curve" panose="020B0503020203020204" pitchFamily="34" charset="0"/>
              </a:rPr>
              <a:t> to turn off</a:t>
            </a: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a:t>
            </a:r>
            <a:r>
              <a:rPr lang="en-GB" sz="1200" b="1" dirty="0">
                <a:solidFill>
                  <a:srgbClr val="333333"/>
                </a:solidFill>
                <a:latin typeface="BT Curve" panose="020B0503020203020204" pitchFamily="34" charset="0"/>
                <a:cs typeface="BT Curve" panose="020B0503020203020204" pitchFamily="34" charset="0"/>
              </a:rPr>
              <a:t>OK</a:t>
            </a:r>
            <a:endParaRPr lang="en-GB" sz="1200" dirty="0">
              <a:solidFill>
                <a:srgbClr val="333333"/>
              </a:solidFill>
              <a:latin typeface="BT Curve" panose="020B0503020203020204" pitchFamily="34" charset="0"/>
              <a:cs typeface="BT Curve" panose="020B0503020203020204" pitchFamily="34" charset="0"/>
            </a:endParaRPr>
          </a:p>
          <a:p>
            <a:pPr fontAlgn="ctr">
              <a:buFont typeface="+mj-lt"/>
              <a:buAutoNum type="arabicPeriod"/>
            </a:pPr>
            <a:r>
              <a:rPr lang="en-GB" sz="1200" dirty="0">
                <a:solidFill>
                  <a:srgbClr val="333333"/>
                </a:solidFill>
                <a:latin typeface="BT Curve" panose="020B0503020203020204" pitchFamily="34" charset="0"/>
                <a:cs typeface="BT Curve" panose="020B0503020203020204" pitchFamily="34" charset="0"/>
              </a:rPr>
              <a:t>Tap the </a:t>
            </a:r>
            <a:r>
              <a:rPr lang="en-GB" sz="1200" b="1" dirty="0">
                <a:solidFill>
                  <a:srgbClr val="333333"/>
                </a:solidFill>
                <a:latin typeface="BT Curve" panose="020B0503020203020204" pitchFamily="34" charset="0"/>
                <a:cs typeface="BT Curve" panose="020B0503020203020204" pitchFamily="34" charset="0"/>
              </a:rPr>
              <a:t>Network</a:t>
            </a:r>
            <a:r>
              <a:rPr lang="en-GB" sz="1200" dirty="0">
                <a:solidFill>
                  <a:srgbClr val="333333"/>
                </a:solidFill>
                <a:latin typeface="BT Curve" panose="020B0503020203020204" pitchFamily="34" charset="0"/>
                <a:cs typeface="BT Curve" panose="020B0503020203020204" pitchFamily="34" charset="0"/>
              </a:rPr>
              <a:t> to connect to</a:t>
            </a:r>
            <a:endParaRPr lang="en-GB" sz="1200" b="0" i="0" dirty="0">
              <a:solidFill>
                <a:srgbClr val="333333"/>
              </a:solidFill>
              <a:effectLst/>
              <a:latin typeface="BT Curve" panose="020B0503020203020204" pitchFamily="34" charset="0"/>
              <a:cs typeface="BT Curve" panose="020B0503020203020204" pitchFamily="34" charset="0"/>
            </a:endParaRPr>
          </a:p>
        </p:txBody>
      </p:sp>
      <p:pic>
        <p:nvPicPr>
          <p:cNvPr id="2" name="Picture 1">
            <a:extLst>
              <a:ext uri="{FF2B5EF4-FFF2-40B4-BE49-F238E27FC236}">
                <a16:creationId xmlns:a16="http://schemas.microsoft.com/office/drawing/2014/main" id="{5357325B-7AC5-A9B2-E646-228AC2C21BA1}"/>
              </a:ext>
            </a:extLst>
          </p:cNvPr>
          <p:cNvPicPr>
            <a:picLocks noChangeAspect="1"/>
          </p:cNvPicPr>
          <p:nvPr/>
        </p:nvPicPr>
        <p:blipFill>
          <a:blip r:embed="rId5"/>
          <a:stretch>
            <a:fillRect/>
          </a:stretch>
        </p:blipFill>
        <p:spPr>
          <a:xfrm>
            <a:off x="116458" y="5807297"/>
            <a:ext cx="2078280" cy="924334"/>
          </a:xfrm>
          <a:prstGeom prst="rect">
            <a:avLst/>
          </a:prstGeom>
        </p:spPr>
      </p:pic>
    </p:spTree>
    <p:extLst>
      <p:ext uri="{BB962C8B-B14F-4D97-AF65-F5344CB8AC3E}">
        <p14:creationId xmlns:p14="http://schemas.microsoft.com/office/powerpoint/2010/main" val="1295053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B51B4-8290-D1A2-A9E9-5ED6F88350B0}"/>
              </a:ext>
            </a:extLst>
          </p:cNvPr>
          <p:cNvSpPr>
            <a:spLocks noGrp="1"/>
          </p:cNvSpPr>
          <p:nvPr>
            <p:ph type="title"/>
          </p:nvPr>
        </p:nvSpPr>
        <p:spPr>
          <a:xfrm>
            <a:off x="-1277253" y="2277539"/>
            <a:ext cx="10515600" cy="1017170"/>
          </a:xfrm>
        </p:spPr>
        <p:txBody>
          <a:bodyPr/>
          <a:lstStyle/>
          <a:p>
            <a:pPr algn="ctr"/>
            <a:r>
              <a:rPr lang="en-US" b="1" dirty="0"/>
              <a:t>Zest4 Contact Details</a:t>
            </a:r>
            <a:endParaRPr lang="en-GB" dirty="0"/>
          </a:p>
        </p:txBody>
      </p:sp>
      <p:sp>
        <p:nvSpPr>
          <p:cNvPr id="3" name="Text Placeholder 2">
            <a:extLst>
              <a:ext uri="{FF2B5EF4-FFF2-40B4-BE49-F238E27FC236}">
                <a16:creationId xmlns:a16="http://schemas.microsoft.com/office/drawing/2014/main" id="{3CE0DC60-7A0C-3A03-347E-24B75D336B30}"/>
              </a:ext>
            </a:extLst>
          </p:cNvPr>
          <p:cNvSpPr>
            <a:spLocks noGrp="1"/>
          </p:cNvSpPr>
          <p:nvPr>
            <p:ph type="body" idx="1"/>
          </p:nvPr>
        </p:nvSpPr>
        <p:spPr>
          <a:xfrm>
            <a:off x="720639" y="3771748"/>
            <a:ext cx="10515600" cy="2557295"/>
          </a:xfrm>
        </p:spPr>
        <p:txBody>
          <a:bodyPr>
            <a:noAutofit/>
          </a:bodyPr>
          <a:lstStyle/>
          <a:p>
            <a:r>
              <a:rPr lang="en-US" sz="3000" dirty="0">
                <a:solidFill>
                  <a:schemeClr val="tx1"/>
                </a:solidFill>
              </a:rPr>
              <a:t>Tel: 0161 956 3300 Opt 1 Opt 1</a:t>
            </a:r>
          </a:p>
          <a:p>
            <a:r>
              <a:rPr lang="en-US" sz="3000" dirty="0">
                <a:solidFill>
                  <a:schemeClr val="tx1"/>
                </a:solidFill>
              </a:rPr>
              <a:t>Portal: Raise a Support Ticket via the Zest4 Customer Portal –https://zest4customers.com  -  ticket type: </a:t>
            </a:r>
            <a:r>
              <a:rPr lang="en-GB" sz="3000" b="1" i="0" dirty="0">
                <a:solidFill>
                  <a:schemeClr val="tx1"/>
                </a:solidFill>
                <a:effectLst/>
              </a:rPr>
              <a:t>Network Issues</a:t>
            </a:r>
            <a:r>
              <a:rPr lang="en-US" sz="3000" b="1" dirty="0">
                <a:solidFill>
                  <a:schemeClr val="tx1"/>
                </a:solidFill>
              </a:rPr>
              <a:t> </a:t>
            </a:r>
            <a:endParaRPr lang="en-GB" sz="3000" b="1" dirty="0">
              <a:solidFill>
                <a:schemeClr val="tx1"/>
              </a:solidFill>
            </a:endParaRPr>
          </a:p>
          <a:p>
            <a:r>
              <a:rPr lang="en-US" sz="3000" dirty="0">
                <a:solidFill>
                  <a:schemeClr val="tx1"/>
                </a:solidFill>
              </a:rPr>
              <a:t>Email: </a:t>
            </a:r>
            <a:r>
              <a:rPr lang="en-US" sz="3000" dirty="0">
                <a:solidFill>
                  <a:schemeClr val="tx1"/>
                </a:solidFill>
                <a:hlinkClick r:id="rId2"/>
              </a:rPr>
              <a:t>service@zest4.com</a:t>
            </a:r>
            <a:r>
              <a:rPr lang="en-US" sz="3000" dirty="0">
                <a:solidFill>
                  <a:schemeClr val="tx1"/>
                </a:solidFill>
              </a:rPr>
              <a:t> </a:t>
            </a:r>
          </a:p>
        </p:txBody>
      </p:sp>
      <p:pic>
        <p:nvPicPr>
          <p:cNvPr id="5" name="Picture 4">
            <a:extLst>
              <a:ext uri="{FF2B5EF4-FFF2-40B4-BE49-F238E27FC236}">
                <a16:creationId xmlns:a16="http://schemas.microsoft.com/office/drawing/2014/main" id="{7CB20764-8CCE-26FE-D1FA-D05D489A84E8}"/>
              </a:ext>
            </a:extLst>
          </p:cNvPr>
          <p:cNvPicPr>
            <a:picLocks noChangeAspect="1"/>
          </p:cNvPicPr>
          <p:nvPr/>
        </p:nvPicPr>
        <p:blipFill>
          <a:blip r:embed="rId3"/>
          <a:stretch>
            <a:fillRect/>
          </a:stretch>
        </p:blipFill>
        <p:spPr>
          <a:xfrm>
            <a:off x="923327" y="651148"/>
            <a:ext cx="2347094" cy="1043891"/>
          </a:xfrm>
          <a:prstGeom prst="rect">
            <a:avLst/>
          </a:prstGeom>
        </p:spPr>
      </p:pic>
    </p:spTree>
    <p:extLst>
      <p:ext uri="{BB962C8B-B14F-4D97-AF65-F5344CB8AC3E}">
        <p14:creationId xmlns:p14="http://schemas.microsoft.com/office/powerpoint/2010/main" val="4011818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621A7A09-B321-3A37-A23C-B9E911B3A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797" y="238999"/>
            <a:ext cx="2857500" cy="1266825"/>
          </a:xfrm>
          <a:prstGeom prst="rect">
            <a:avLst/>
          </a:prstGeom>
        </p:spPr>
      </p:pic>
      <p:sp>
        <p:nvSpPr>
          <p:cNvPr id="6" name="TextBox 5">
            <a:extLst>
              <a:ext uri="{FF2B5EF4-FFF2-40B4-BE49-F238E27FC236}">
                <a16:creationId xmlns:a16="http://schemas.microsoft.com/office/drawing/2014/main" id="{A82AE26C-EC6F-B2FF-C36B-F9E306B62BAC}"/>
              </a:ext>
            </a:extLst>
          </p:cNvPr>
          <p:cNvSpPr txBox="1"/>
          <p:nvPr/>
        </p:nvSpPr>
        <p:spPr>
          <a:xfrm>
            <a:off x="4059304" y="2127709"/>
            <a:ext cx="3880888" cy="3862596"/>
          </a:xfrm>
          <a:prstGeom prst="rect">
            <a:avLst/>
          </a:prstGeom>
          <a:noFill/>
        </p:spPr>
        <p:txBody>
          <a:bodyPr wrap="square" rtlCol="0">
            <a:spAutoFit/>
          </a:bodyPr>
          <a:lstStyle/>
          <a:p>
            <a:pPr marL="285750" indent="-285750">
              <a:buFont typeface="Arial" panose="020B0604020202020204" pitchFamily="34" charset="0"/>
              <a:buChar char="•"/>
            </a:pPr>
            <a:r>
              <a:rPr lang="en-GB" sz="3500" b="1" dirty="0">
                <a:latin typeface="Calibri" panose="020F0502020204030204" pitchFamily="34" charset="0"/>
                <a:ea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pPr>
            <a:endParaRPr lang="en-GB" sz="35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3500" b="1" dirty="0">
                <a:latin typeface="Calibri" panose="020F0502020204030204" pitchFamily="34" charset="0"/>
                <a:ea typeface="Calibri" panose="020F0502020204030204" pitchFamily="34" charset="0"/>
                <a:cs typeface="Calibri" panose="020F0502020204030204" pitchFamily="34" charset="0"/>
              </a:rPr>
              <a:t>Mobile Data</a:t>
            </a:r>
          </a:p>
          <a:p>
            <a:pPr marL="285750" indent="-285750">
              <a:buFont typeface="Arial" panose="020B0604020202020204" pitchFamily="34" charset="0"/>
              <a:buChar char="•"/>
            </a:pPr>
            <a:endParaRPr lang="en-GB" sz="35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3500" b="1" dirty="0">
                <a:latin typeface="Calibri" panose="020F0502020204030204" pitchFamily="34" charset="0"/>
                <a:ea typeface="Calibri" panose="020F0502020204030204" pitchFamily="34" charset="0"/>
                <a:cs typeface="Calibri" panose="020F0502020204030204" pitchFamily="34" charset="0"/>
              </a:rPr>
              <a:t>Signal Issues</a:t>
            </a:r>
          </a:p>
          <a:p>
            <a:endParaRPr lang="en-GB" sz="3500" b="1"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3500" b="1" dirty="0">
                <a:latin typeface="Calibri" panose="020F0502020204030204" pitchFamily="34" charset="0"/>
                <a:ea typeface="Calibri" panose="020F0502020204030204" pitchFamily="34" charset="0"/>
                <a:cs typeface="Calibri" panose="020F0502020204030204" pitchFamily="34" charset="0"/>
              </a:rPr>
              <a:t>Roaming Issues</a:t>
            </a:r>
          </a:p>
        </p:txBody>
      </p:sp>
    </p:spTree>
    <p:extLst>
      <p:ext uri="{BB962C8B-B14F-4D97-AF65-F5344CB8AC3E}">
        <p14:creationId xmlns:p14="http://schemas.microsoft.com/office/powerpoint/2010/main" val="3644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BA035-C46C-8898-C16F-F1CDDEFA4F02}"/>
              </a:ext>
            </a:extLst>
          </p:cNvPr>
          <p:cNvSpPr>
            <a:spLocks noGrp="1"/>
          </p:cNvSpPr>
          <p:nvPr>
            <p:ph type="title"/>
          </p:nvPr>
        </p:nvSpPr>
        <p:spPr>
          <a:xfrm>
            <a:off x="838200" y="1699661"/>
            <a:ext cx="10515600" cy="1325563"/>
          </a:xfrm>
        </p:spPr>
        <p:txBody>
          <a:bodyPr>
            <a:normAutofit/>
          </a:bodyPr>
          <a:lstStyle/>
          <a:p>
            <a:r>
              <a:rPr lang="en-US" sz="3000" b="1" dirty="0"/>
              <a:t>Introduction</a:t>
            </a:r>
            <a:endParaRPr lang="en-GB" sz="3000" b="1" dirty="0"/>
          </a:p>
        </p:txBody>
      </p:sp>
      <p:sp>
        <p:nvSpPr>
          <p:cNvPr id="3" name="Content Placeholder 2">
            <a:extLst>
              <a:ext uri="{FF2B5EF4-FFF2-40B4-BE49-F238E27FC236}">
                <a16:creationId xmlns:a16="http://schemas.microsoft.com/office/drawing/2014/main" id="{C7212918-96B9-999C-E86D-4222334A8780}"/>
              </a:ext>
            </a:extLst>
          </p:cNvPr>
          <p:cNvSpPr>
            <a:spLocks noGrp="1"/>
          </p:cNvSpPr>
          <p:nvPr>
            <p:ph idx="1"/>
          </p:nvPr>
        </p:nvSpPr>
        <p:spPr>
          <a:xfrm>
            <a:off x="838200" y="3219061"/>
            <a:ext cx="10515600" cy="2957902"/>
          </a:xfrm>
        </p:spPr>
        <p:txBody>
          <a:bodyPr>
            <a:normAutofit/>
          </a:bodyPr>
          <a:lstStyle/>
          <a:p>
            <a:r>
              <a:rPr lang="en-GB" dirty="0">
                <a:latin typeface="Calibri" panose="020F0502020204030204" pitchFamily="34" charset="0"/>
                <a:ea typeface="Calibri" panose="020F0502020204030204" pitchFamily="34" charset="0"/>
                <a:cs typeface="Calibri" panose="020F0502020204030204" pitchFamily="34" charset="0"/>
              </a:rPr>
              <a:t>The purpose of this pack is to provide our clients with a Knowledge Guide to help with common network issue diagnostics.</a:t>
            </a:r>
          </a:p>
          <a:p>
            <a:r>
              <a:rPr lang="en-GB" dirty="0">
                <a:latin typeface="Calibri" panose="020F0502020204030204" pitchFamily="34" charset="0"/>
                <a:ea typeface="Calibri" panose="020F0502020204030204" pitchFamily="34" charset="0"/>
                <a:cs typeface="Calibri" panose="020F0502020204030204" pitchFamily="34" charset="0"/>
              </a:rPr>
              <a:t>By following the steps here, partners and customers can confidently complete some of the basic troubleshooting steps that the different Networks ask of Zest4 as part of their first line diagnostic checks. This will help drive customer satisfaction, making sure things are done right first time.</a:t>
            </a:r>
          </a:p>
          <a:p>
            <a:endParaRPr lang="en-GB" dirty="0"/>
          </a:p>
        </p:txBody>
      </p:sp>
      <p:pic>
        <p:nvPicPr>
          <p:cNvPr id="4" name="Picture 3" descr="Icon&#10;&#10;Description automatically generated">
            <a:extLst>
              <a:ext uri="{FF2B5EF4-FFF2-40B4-BE49-F238E27FC236}">
                <a16:creationId xmlns:a16="http://schemas.microsoft.com/office/drawing/2014/main" id="{F3687542-6F99-4DAF-B033-3EAF1C90D2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797" y="238999"/>
            <a:ext cx="2857500" cy="1266825"/>
          </a:xfrm>
          <a:prstGeom prst="rect">
            <a:avLst/>
          </a:prstGeom>
        </p:spPr>
      </p:pic>
    </p:spTree>
    <p:extLst>
      <p:ext uri="{BB962C8B-B14F-4D97-AF65-F5344CB8AC3E}">
        <p14:creationId xmlns:p14="http://schemas.microsoft.com/office/powerpoint/2010/main" val="162700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BA035-C46C-8898-C16F-F1CDDEFA4F02}"/>
              </a:ext>
            </a:extLst>
          </p:cNvPr>
          <p:cNvSpPr>
            <a:spLocks noGrp="1"/>
          </p:cNvSpPr>
          <p:nvPr>
            <p:ph type="title"/>
          </p:nvPr>
        </p:nvSpPr>
        <p:spPr>
          <a:xfrm>
            <a:off x="967596" y="1699661"/>
            <a:ext cx="10515600" cy="1325563"/>
          </a:xfrm>
        </p:spPr>
        <p:txBody>
          <a:bodyPr>
            <a:normAutofit/>
          </a:bodyPr>
          <a:lstStyle/>
          <a:p>
            <a:r>
              <a:rPr lang="en-US" sz="3000" b="1" dirty="0">
                <a:latin typeface="+mn-lt"/>
              </a:rPr>
              <a:t>Mobile Data</a:t>
            </a:r>
            <a:endParaRPr lang="en-GB" sz="3000" b="1" dirty="0">
              <a:latin typeface="+mn-lt"/>
            </a:endParaRPr>
          </a:p>
        </p:txBody>
      </p:sp>
      <p:sp>
        <p:nvSpPr>
          <p:cNvPr id="3" name="Content Placeholder 2">
            <a:extLst>
              <a:ext uri="{FF2B5EF4-FFF2-40B4-BE49-F238E27FC236}">
                <a16:creationId xmlns:a16="http://schemas.microsoft.com/office/drawing/2014/main" id="{C7212918-96B9-999C-E86D-4222334A8780}"/>
              </a:ext>
            </a:extLst>
          </p:cNvPr>
          <p:cNvSpPr>
            <a:spLocks noGrp="1"/>
          </p:cNvSpPr>
          <p:nvPr>
            <p:ph idx="1"/>
          </p:nvPr>
        </p:nvSpPr>
        <p:spPr>
          <a:xfrm>
            <a:off x="838200" y="3219061"/>
            <a:ext cx="10515600" cy="2957902"/>
          </a:xfrm>
        </p:spPr>
        <p:txBody>
          <a:bodyPr>
            <a:normAutofit/>
          </a:bodyPr>
          <a:lstStyle/>
          <a:p>
            <a:r>
              <a:rPr lang="en-GB" dirty="0">
                <a:latin typeface="Calibri" panose="020F0502020204030204" pitchFamily="34" charset="0"/>
                <a:ea typeface="Calibri" panose="020F0502020204030204" pitchFamily="34" charset="0"/>
                <a:cs typeface="Calibri" panose="020F0502020204030204" pitchFamily="34" charset="0"/>
              </a:rPr>
              <a:t>Mobile data </a:t>
            </a:r>
          </a:p>
          <a:p>
            <a:r>
              <a:rPr lang="en-GB" dirty="0">
                <a:latin typeface="Calibri" panose="020F0502020204030204" pitchFamily="34" charset="0"/>
                <a:ea typeface="Calibri" panose="020F0502020204030204" pitchFamily="34" charset="0"/>
                <a:cs typeface="Calibri" panose="020F0502020204030204" pitchFamily="34" charset="0"/>
              </a:rPr>
              <a:t>This diagnostic guide is designed for customers who have no data connectivity / poor or intermittent connectivity.</a:t>
            </a:r>
          </a:p>
          <a:p>
            <a:r>
              <a:rPr lang="en-GB" dirty="0">
                <a:latin typeface="Calibri" panose="020F0502020204030204" pitchFamily="34" charset="0"/>
                <a:ea typeface="Calibri" panose="020F0502020204030204" pitchFamily="34" charset="0"/>
                <a:cs typeface="Calibri" panose="020F0502020204030204" pitchFamily="34" charset="0"/>
              </a:rPr>
              <a:t>Second slide in this section is a “How to” page for settings  - this is dependant on the device software being on the most up-to-date version, so please check this with the device user.</a:t>
            </a:r>
          </a:p>
          <a:p>
            <a:endParaRPr lang="en-GB" dirty="0"/>
          </a:p>
        </p:txBody>
      </p:sp>
      <p:pic>
        <p:nvPicPr>
          <p:cNvPr id="4" name="Picture 3" descr="Icon&#10;&#10;Description automatically generated">
            <a:extLst>
              <a:ext uri="{FF2B5EF4-FFF2-40B4-BE49-F238E27FC236}">
                <a16:creationId xmlns:a16="http://schemas.microsoft.com/office/drawing/2014/main" id="{F3687542-6F99-4DAF-B033-3EAF1C90D2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797" y="238999"/>
            <a:ext cx="2857500" cy="1266825"/>
          </a:xfrm>
          <a:prstGeom prst="rect">
            <a:avLst/>
          </a:prstGeom>
        </p:spPr>
      </p:pic>
      <p:sp>
        <p:nvSpPr>
          <p:cNvPr id="5" name="TextBox 4">
            <a:extLst>
              <a:ext uri="{FF2B5EF4-FFF2-40B4-BE49-F238E27FC236}">
                <a16:creationId xmlns:a16="http://schemas.microsoft.com/office/drawing/2014/main" id="{F5021CCC-C0D9-D074-AD35-F35F65B2475D}"/>
              </a:ext>
            </a:extLst>
          </p:cNvPr>
          <p:cNvSpPr txBox="1"/>
          <p:nvPr/>
        </p:nvSpPr>
        <p:spPr>
          <a:xfrm>
            <a:off x="4675808" y="5915176"/>
            <a:ext cx="2840383" cy="368300"/>
          </a:xfrm>
          <a:prstGeom prst="rect">
            <a:avLst/>
          </a:prstGeom>
          <a:noFill/>
        </p:spPr>
        <p:txBody>
          <a:bodyPr wrap="square" rtlCol="0">
            <a:spAutoFit/>
          </a:bodyPr>
          <a:lstStyle/>
          <a:p>
            <a:r>
              <a:rPr lang="en-GB" b="1" dirty="0">
                <a:latin typeface="BT Curve" panose="020B0503020203020204" pitchFamily="34" charset="0"/>
                <a:cs typeface="BT Curve" panose="020B0503020203020204" pitchFamily="34" charset="0"/>
              </a:rPr>
              <a:t>Apple and Android </a:t>
            </a:r>
          </a:p>
        </p:txBody>
      </p:sp>
    </p:spTree>
    <p:extLst>
      <p:ext uri="{BB962C8B-B14F-4D97-AF65-F5344CB8AC3E}">
        <p14:creationId xmlns:p14="http://schemas.microsoft.com/office/powerpoint/2010/main" val="3642660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871F62-A84D-E3A9-5833-D64F4043F7EF}"/>
              </a:ext>
            </a:extLst>
          </p:cNvPr>
          <p:cNvPicPr>
            <a:picLocks noChangeAspect="1"/>
          </p:cNvPicPr>
          <p:nvPr/>
        </p:nvPicPr>
        <p:blipFill>
          <a:blip r:embed="rId2"/>
          <a:stretch>
            <a:fillRect/>
          </a:stretch>
        </p:blipFill>
        <p:spPr>
          <a:xfrm>
            <a:off x="367003" y="210382"/>
            <a:ext cx="2859272" cy="1268078"/>
          </a:xfrm>
          <a:prstGeom prst="rect">
            <a:avLst/>
          </a:prstGeom>
        </p:spPr>
      </p:pic>
      <p:sp>
        <p:nvSpPr>
          <p:cNvPr id="5" name="Rectangle 4">
            <a:extLst>
              <a:ext uri="{FF2B5EF4-FFF2-40B4-BE49-F238E27FC236}">
                <a16:creationId xmlns:a16="http://schemas.microsoft.com/office/drawing/2014/main" id="{3C8D3A8B-D542-F05C-E3B3-178D69C2C3E0}"/>
              </a:ext>
            </a:extLst>
          </p:cNvPr>
          <p:cNvSpPr/>
          <p:nvPr/>
        </p:nvSpPr>
        <p:spPr>
          <a:xfrm>
            <a:off x="418581" y="1809064"/>
            <a:ext cx="2339506"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Toggle Mobile data Off and 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Does</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this resolve the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Issue?*</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6" name="Rectangle 5">
            <a:extLst>
              <a:ext uri="{FF2B5EF4-FFF2-40B4-BE49-F238E27FC236}">
                <a16:creationId xmlns:a16="http://schemas.microsoft.com/office/drawing/2014/main" id="{08ECF41F-E427-F39F-3313-1A39E27B2F4F}"/>
              </a:ext>
            </a:extLst>
          </p:cNvPr>
          <p:cNvSpPr/>
          <p:nvPr/>
        </p:nvSpPr>
        <p:spPr>
          <a:xfrm>
            <a:off x="3459504" y="1658088"/>
            <a:ext cx="2791759" cy="1536118"/>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Have any Alert Notifications</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a:t>
            </a:r>
            <a:r>
              <a:rPr lang="en-GB" sz="1200" dirty="0">
                <a:solidFill>
                  <a:prstClr val="white"/>
                </a:solidFill>
                <a:latin typeface="BT Curve" panose="020B0503020203020204" pitchFamily="34" charset="0"/>
                <a:cs typeface="BT Curve" panose="020B0503020203020204" pitchFamily="34" charset="0"/>
              </a:rPr>
              <a:t>been sent </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suggest </a:t>
            </a:r>
            <a:r>
              <a:rPr lang="en-GB" sz="1200" baseline="0" dirty="0">
                <a:solidFill>
                  <a:prstClr val="white"/>
                </a:solidFill>
                <a:latin typeface="BT Curve" panose="020B0503020203020204" pitchFamily="34" charset="0"/>
                <a:cs typeface="BT Curve" panose="020B0503020203020204" pitchFamily="34" charset="0"/>
              </a:rPr>
              <a:t>that the number has been barred /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data allowance reached??</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7" name="Rectangle 6">
            <a:extLst>
              <a:ext uri="{FF2B5EF4-FFF2-40B4-BE49-F238E27FC236}">
                <a16:creationId xmlns:a16="http://schemas.microsoft.com/office/drawing/2014/main" id="{B594A79A-0C9A-A68C-1C96-2897E4E1306A}"/>
              </a:ext>
            </a:extLst>
          </p:cNvPr>
          <p:cNvSpPr/>
          <p:nvPr/>
        </p:nvSpPr>
        <p:spPr>
          <a:xfrm>
            <a:off x="6537594" y="1790064"/>
            <a:ext cx="2302840"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Switch the device off</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noProof="0" dirty="0">
                <a:solidFill>
                  <a:prstClr val="white"/>
                </a:solidFill>
                <a:latin typeface="BT Curve" panose="020B0503020203020204" pitchFamily="34" charset="0"/>
                <a:cs typeface="BT Curve" panose="020B0503020203020204" pitchFamily="34" charset="0"/>
              </a:rPr>
              <a:t>a</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nd back on. Did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that work?</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8" name="TextBox 7">
            <a:extLst>
              <a:ext uri="{FF2B5EF4-FFF2-40B4-BE49-F238E27FC236}">
                <a16:creationId xmlns:a16="http://schemas.microsoft.com/office/drawing/2014/main" id="{B074AD7C-F19F-12C4-03D6-83FCD66D6904}"/>
              </a:ext>
            </a:extLst>
          </p:cNvPr>
          <p:cNvSpPr txBox="1"/>
          <p:nvPr/>
        </p:nvSpPr>
        <p:spPr>
          <a:xfrm>
            <a:off x="2809831" y="2080704"/>
            <a:ext cx="660400" cy="276999"/>
          </a:xfrm>
          <a:prstGeom prst="rect">
            <a:avLst/>
          </a:prstGeom>
          <a:noFill/>
        </p:spPr>
        <p:txBody>
          <a:bodyPr wrap="square" rtlCol="0">
            <a:spAutoFit/>
          </a:bodyPr>
          <a:lstStyle/>
          <a:p>
            <a:pPr algn="ctr"/>
            <a:r>
              <a:rPr lang="en-GB" sz="1200" dirty="0">
                <a:latin typeface="BT Curve" panose="020B0503020203020204" pitchFamily="34" charset="0"/>
                <a:cs typeface="BT Curve" panose="020B0503020203020204" pitchFamily="34" charset="0"/>
              </a:rPr>
              <a:t>No</a:t>
            </a:r>
          </a:p>
        </p:txBody>
      </p:sp>
      <p:sp>
        <p:nvSpPr>
          <p:cNvPr id="9" name="Rectangle 8">
            <a:extLst>
              <a:ext uri="{FF2B5EF4-FFF2-40B4-BE49-F238E27FC236}">
                <a16:creationId xmlns:a16="http://schemas.microsoft.com/office/drawing/2014/main" id="{40149699-E423-5708-353E-B1039EBBD1DB}"/>
              </a:ext>
            </a:extLst>
          </p:cNvPr>
          <p:cNvSpPr/>
          <p:nvPr/>
        </p:nvSpPr>
        <p:spPr>
          <a:xfrm>
            <a:off x="9631365" y="1797027"/>
            <a:ext cx="2362200"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Ensure Device Network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Mode</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is set to Automatic.*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Does</a:t>
            </a:r>
            <a:r>
              <a:rPr lang="en-GB" sz="1200" dirty="0">
                <a:solidFill>
                  <a:prstClr val="white"/>
                </a:solidFill>
                <a:latin typeface="BT Curve" panose="020B0503020203020204" pitchFamily="34" charset="0"/>
                <a:cs typeface="BT Curve" panose="020B0503020203020204" pitchFamily="34" charset="0"/>
              </a:rPr>
              <a:t> this resolve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he</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problem (ask customer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a:t>
            </a:r>
            <a:r>
              <a:rPr lang="en-GB" sz="1200" baseline="0" dirty="0">
                <a:solidFill>
                  <a:prstClr val="white"/>
                </a:solidFill>
                <a:latin typeface="BT Curve" panose="020B0503020203020204" pitchFamily="34" charset="0"/>
                <a:cs typeface="BT Curve" panose="020B0503020203020204" pitchFamily="34" charset="0"/>
              </a:rPr>
              <a:t>o try logging into bbc.co.uk)?</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10" name="Flowchart: Terminator 9">
            <a:extLst>
              <a:ext uri="{FF2B5EF4-FFF2-40B4-BE49-F238E27FC236}">
                <a16:creationId xmlns:a16="http://schemas.microsoft.com/office/drawing/2014/main" id="{671F779B-41C9-93E6-663F-39E0B72999A0}"/>
              </a:ext>
            </a:extLst>
          </p:cNvPr>
          <p:cNvSpPr/>
          <p:nvPr/>
        </p:nvSpPr>
        <p:spPr>
          <a:xfrm>
            <a:off x="637066" y="3650047"/>
            <a:ext cx="1647187" cy="733804"/>
          </a:xfrm>
          <a:prstGeom prst="flowChartTerminator">
            <a:avLst/>
          </a:prstGeom>
          <a:solidFill>
            <a:srgbClr val="7030A0"/>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Resolved </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11" name="TextBox 10">
            <a:extLst>
              <a:ext uri="{FF2B5EF4-FFF2-40B4-BE49-F238E27FC236}">
                <a16:creationId xmlns:a16="http://schemas.microsoft.com/office/drawing/2014/main" id="{B4222D91-4795-D350-01EC-09280863EC45}"/>
              </a:ext>
            </a:extLst>
          </p:cNvPr>
          <p:cNvSpPr txBox="1"/>
          <p:nvPr/>
        </p:nvSpPr>
        <p:spPr>
          <a:xfrm rot="16200000">
            <a:off x="1050682" y="3074350"/>
            <a:ext cx="548006"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Yes</a:t>
            </a:r>
          </a:p>
        </p:txBody>
      </p:sp>
      <p:sp>
        <p:nvSpPr>
          <p:cNvPr id="12" name="Flowchart: Terminator 11">
            <a:extLst>
              <a:ext uri="{FF2B5EF4-FFF2-40B4-BE49-F238E27FC236}">
                <a16:creationId xmlns:a16="http://schemas.microsoft.com/office/drawing/2014/main" id="{57E17A19-D9A8-B686-2D5B-B004370926EC}"/>
              </a:ext>
            </a:extLst>
          </p:cNvPr>
          <p:cNvSpPr/>
          <p:nvPr/>
        </p:nvSpPr>
        <p:spPr>
          <a:xfrm>
            <a:off x="3747844" y="3627277"/>
            <a:ext cx="1922962" cy="1460104"/>
          </a:xfrm>
          <a:prstGeom prst="flowChartTerminator">
            <a:avLst/>
          </a:prstGeom>
          <a:solidFill>
            <a:srgbClr val="7030A0"/>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Resolved  -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Check the portal to see if any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 bars are present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and if more data is needed.</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13" name="TextBox 12">
            <a:extLst>
              <a:ext uri="{FF2B5EF4-FFF2-40B4-BE49-F238E27FC236}">
                <a16:creationId xmlns:a16="http://schemas.microsoft.com/office/drawing/2014/main" id="{3A84CEEE-C6DC-AA71-AAD4-9A3180C37813}"/>
              </a:ext>
            </a:extLst>
          </p:cNvPr>
          <p:cNvSpPr txBox="1"/>
          <p:nvPr/>
        </p:nvSpPr>
        <p:spPr>
          <a:xfrm rot="16200000">
            <a:off x="4136266" y="3034404"/>
            <a:ext cx="729752"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Yes</a:t>
            </a:r>
          </a:p>
        </p:txBody>
      </p:sp>
      <p:sp>
        <p:nvSpPr>
          <p:cNvPr id="14" name="Flowchart: Terminator 13">
            <a:extLst>
              <a:ext uri="{FF2B5EF4-FFF2-40B4-BE49-F238E27FC236}">
                <a16:creationId xmlns:a16="http://schemas.microsoft.com/office/drawing/2014/main" id="{8AF94FA3-68A2-4166-A23D-0D7E0BBB2DE8}"/>
              </a:ext>
            </a:extLst>
          </p:cNvPr>
          <p:cNvSpPr/>
          <p:nvPr/>
        </p:nvSpPr>
        <p:spPr>
          <a:xfrm>
            <a:off x="6926495" y="3652764"/>
            <a:ext cx="1647187" cy="743374"/>
          </a:xfrm>
          <a:prstGeom prst="flowChartTerminator">
            <a:avLst/>
          </a:prstGeom>
          <a:solidFill>
            <a:srgbClr val="7030A0"/>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Resolved </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15" name="TextBox 14">
            <a:extLst>
              <a:ext uri="{FF2B5EF4-FFF2-40B4-BE49-F238E27FC236}">
                <a16:creationId xmlns:a16="http://schemas.microsoft.com/office/drawing/2014/main" id="{D981DC72-4A80-228B-FEE2-AA63F89EA94C}"/>
              </a:ext>
            </a:extLst>
          </p:cNvPr>
          <p:cNvSpPr txBox="1"/>
          <p:nvPr/>
        </p:nvSpPr>
        <p:spPr>
          <a:xfrm rot="16200000">
            <a:off x="7307452" y="3011988"/>
            <a:ext cx="615949"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Yes</a:t>
            </a:r>
          </a:p>
        </p:txBody>
      </p:sp>
      <p:sp>
        <p:nvSpPr>
          <p:cNvPr id="16" name="Flowchart: Terminator 15">
            <a:extLst>
              <a:ext uri="{FF2B5EF4-FFF2-40B4-BE49-F238E27FC236}">
                <a16:creationId xmlns:a16="http://schemas.microsoft.com/office/drawing/2014/main" id="{B70B6BAF-6460-629A-2867-8F89640335D6}"/>
              </a:ext>
            </a:extLst>
          </p:cNvPr>
          <p:cNvSpPr/>
          <p:nvPr/>
        </p:nvSpPr>
        <p:spPr>
          <a:xfrm>
            <a:off x="10015059" y="3666402"/>
            <a:ext cx="1647187" cy="729736"/>
          </a:xfrm>
          <a:prstGeom prst="flowChartTerminator">
            <a:avLst/>
          </a:prstGeom>
          <a:solidFill>
            <a:srgbClr val="7030A0"/>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Resolved </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cxnSp>
        <p:nvCxnSpPr>
          <p:cNvPr id="17" name="Straight Arrow Connector 16">
            <a:extLst>
              <a:ext uri="{FF2B5EF4-FFF2-40B4-BE49-F238E27FC236}">
                <a16:creationId xmlns:a16="http://schemas.microsoft.com/office/drawing/2014/main" id="{F08FE0D6-CD76-B67B-7B69-94BAAA822728}"/>
              </a:ext>
            </a:extLst>
          </p:cNvPr>
          <p:cNvCxnSpPr/>
          <p:nvPr/>
        </p:nvCxnSpPr>
        <p:spPr>
          <a:xfrm>
            <a:off x="10838652" y="4428402"/>
            <a:ext cx="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128EDCD-0E82-0804-0FF6-1F1433A5C149}"/>
              </a:ext>
            </a:extLst>
          </p:cNvPr>
          <p:cNvSpPr txBox="1"/>
          <p:nvPr/>
        </p:nvSpPr>
        <p:spPr>
          <a:xfrm rot="16200000">
            <a:off x="10296900" y="4451597"/>
            <a:ext cx="825456"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No</a:t>
            </a:r>
          </a:p>
        </p:txBody>
      </p:sp>
      <p:sp>
        <p:nvSpPr>
          <p:cNvPr id="19" name="Flowchart: Decision 18">
            <a:extLst>
              <a:ext uri="{FF2B5EF4-FFF2-40B4-BE49-F238E27FC236}">
                <a16:creationId xmlns:a16="http://schemas.microsoft.com/office/drawing/2014/main" id="{F824C4D3-BA4F-106C-1F82-75B56CD073CE}"/>
              </a:ext>
            </a:extLst>
          </p:cNvPr>
          <p:cNvSpPr/>
          <p:nvPr/>
        </p:nvSpPr>
        <p:spPr>
          <a:xfrm>
            <a:off x="10024272" y="5159855"/>
            <a:ext cx="1628760" cy="1036915"/>
          </a:xfrm>
          <a:prstGeom prst="flowChartDecision">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Time</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to call Zest4</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grpSp>
        <p:nvGrpSpPr>
          <p:cNvPr id="20" name="Group 19">
            <a:extLst>
              <a:ext uri="{FF2B5EF4-FFF2-40B4-BE49-F238E27FC236}">
                <a16:creationId xmlns:a16="http://schemas.microsoft.com/office/drawing/2014/main" id="{4F598E6E-1E62-415A-688A-34B9C52988B4}"/>
              </a:ext>
            </a:extLst>
          </p:cNvPr>
          <p:cNvGrpSpPr/>
          <p:nvPr/>
        </p:nvGrpSpPr>
        <p:grpSpPr>
          <a:xfrm>
            <a:off x="3925149" y="1103013"/>
            <a:ext cx="2430656" cy="461665"/>
            <a:chOff x="190500" y="220960"/>
            <a:chExt cx="2430656" cy="461665"/>
          </a:xfrm>
        </p:grpSpPr>
        <p:sp>
          <p:nvSpPr>
            <p:cNvPr id="21" name="TextBox 20">
              <a:extLst>
                <a:ext uri="{FF2B5EF4-FFF2-40B4-BE49-F238E27FC236}">
                  <a16:creationId xmlns:a16="http://schemas.microsoft.com/office/drawing/2014/main" id="{4C7395F7-75BE-3FB4-AC8F-1FAEB6665707}"/>
                </a:ext>
              </a:extLst>
            </p:cNvPr>
            <p:cNvSpPr txBox="1"/>
            <p:nvPr/>
          </p:nvSpPr>
          <p:spPr>
            <a:xfrm>
              <a:off x="680837" y="220960"/>
              <a:ext cx="1940319" cy="461665"/>
            </a:xfrm>
            <a:prstGeom prst="rect">
              <a:avLst/>
            </a:prstGeom>
            <a:noFill/>
          </p:spPr>
          <p:txBody>
            <a:bodyPr wrap="square" rtlCol="0">
              <a:spAutoFit/>
            </a:bodyPr>
            <a:lstStyle/>
            <a:p>
              <a:r>
                <a:rPr lang="en-GB" sz="2400" dirty="0">
                  <a:latin typeface="BT Curve Headline" panose="020B0603020203020204" pitchFamily="34" charset="0"/>
                  <a:cs typeface="BT Curve Headline" panose="020B0603020203020204" pitchFamily="34" charset="0"/>
                </a:rPr>
                <a:t>Mobile Data  </a:t>
              </a:r>
            </a:p>
          </p:txBody>
        </p:sp>
        <p:pic>
          <p:nvPicPr>
            <p:cNvPr id="22" name="Picture 21">
              <a:extLst>
                <a:ext uri="{FF2B5EF4-FFF2-40B4-BE49-F238E27FC236}">
                  <a16:creationId xmlns:a16="http://schemas.microsoft.com/office/drawing/2014/main" id="{33B6037A-9ED7-FE8B-4911-F31F487579E6}"/>
                </a:ext>
              </a:extLst>
            </p:cNvPr>
            <p:cNvPicPr>
              <a:picLocks noChangeAspect="1"/>
            </p:cNvPicPr>
            <p:nvPr/>
          </p:nvPicPr>
          <p:blipFill>
            <a:blip r:embed="rId3"/>
            <a:stretch>
              <a:fillRect/>
            </a:stretch>
          </p:blipFill>
          <p:spPr>
            <a:xfrm>
              <a:off x="190500" y="265839"/>
              <a:ext cx="561975" cy="390525"/>
            </a:xfrm>
            <a:prstGeom prst="rect">
              <a:avLst/>
            </a:prstGeom>
          </p:spPr>
        </p:pic>
      </p:grpSp>
      <p:pic>
        <p:nvPicPr>
          <p:cNvPr id="23" name="Picture 22">
            <a:extLst>
              <a:ext uri="{FF2B5EF4-FFF2-40B4-BE49-F238E27FC236}">
                <a16:creationId xmlns:a16="http://schemas.microsoft.com/office/drawing/2014/main" id="{020C90A9-12A3-EF8F-3D2F-611B2A403213}"/>
              </a:ext>
            </a:extLst>
          </p:cNvPr>
          <p:cNvPicPr>
            <a:picLocks noChangeAspect="1"/>
          </p:cNvPicPr>
          <p:nvPr/>
        </p:nvPicPr>
        <p:blipFill>
          <a:blip r:embed="rId4"/>
          <a:stretch>
            <a:fillRect/>
          </a:stretch>
        </p:blipFill>
        <p:spPr>
          <a:xfrm>
            <a:off x="7652212" y="210382"/>
            <a:ext cx="1544969" cy="541656"/>
          </a:xfrm>
          <a:prstGeom prst="rect">
            <a:avLst/>
          </a:prstGeom>
        </p:spPr>
      </p:pic>
      <p:pic>
        <p:nvPicPr>
          <p:cNvPr id="24" name="Picture 23">
            <a:extLst>
              <a:ext uri="{FF2B5EF4-FFF2-40B4-BE49-F238E27FC236}">
                <a16:creationId xmlns:a16="http://schemas.microsoft.com/office/drawing/2014/main" id="{7988A7E1-89C8-EAD6-7082-EFAF09AF9187}"/>
              </a:ext>
            </a:extLst>
          </p:cNvPr>
          <p:cNvPicPr>
            <a:picLocks noChangeAspect="1"/>
          </p:cNvPicPr>
          <p:nvPr/>
        </p:nvPicPr>
        <p:blipFill>
          <a:blip r:embed="rId5"/>
          <a:stretch>
            <a:fillRect/>
          </a:stretch>
        </p:blipFill>
        <p:spPr>
          <a:xfrm>
            <a:off x="9358674" y="257175"/>
            <a:ext cx="2809875" cy="587246"/>
          </a:xfrm>
          <a:prstGeom prst="rect">
            <a:avLst/>
          </a:prstGeom>
        </p:spPr>
      </p:pic>
      <p:cxnSp>
        <p:nvCxnSpPr>
          <p:cNvPr id="27" name="Straight Arrow Connector 26">
            <a:extLst>
              <a:ext uri="{FF2B5EF4-FFF2-40B4-BE49-F238E27FC236}">
                <a16:creationId xmlns:a16="http://schemas.microsoft.com/office/drawing/2014/main" id="{D9F60A46-730E-CFB8-957B-083B30E83931}"/>
              </a:ext>
            </a:extLst>
          </p:cNvPr>
          <p:cNvCxnSpPr/>
          <p:nvPr/>
        </p:nvCxnSpPr>
        <p:spPr>
          <a:xfrm rot="16200000">
            <a:off x="3114611" y="2014804"/>
            <a:ext cx="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DE3D53B-CBE5-888E-A842-4712A830CB85}"/>
              </a:ext>
            </a:extLst>
          </p:cNvPr>
          <p:cNvCxnSpPr>
            <a:cxnSpLocks/>
          </p:cNvCxnSpPr>
          <p:nvPr/>
        </p:nvCxnSpPr>
        <p:spPr>
          <a:xfrm>
            <a:off x="6267372" y="2357703"/>
            <a:ext cx="2626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BD24F1E-7A2F-4577-B930-5D5C9646D308}"/>
              </a:ext>
            </a:extLst>
          </p:cNvPr>
          <p:cNvCxnSpPr/>
          <p:nvPr/>
        </p:nvCxnSpPr>
        <p:spPr>
          <a:xfrm rot="16200000">
            <a:off x="9260518" y="2014803"/>
            <a:ext cx="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0CF9818-9E28-AC3F-7A27-74F0C67FF818}"/>
              </a:ext>
            </a:extLst>
          </p:cNvPr>
          <p:cNvCxnSpPr/>
          <p:nvPr/>
        </p:nvCxnSpPr>
        <p:spPr>
          <a:xfrm>
            <a:off x="1460659" y="2931744"/>
            <a:ext cx="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E960654-872A-F62D-F886-25871ADE4424}"/>
              </a:ext>
            </a:extLst>
          </p:cNvPr>
          <p:cNvCxnSpPr>
            <a:cxnSpLocks/>
            <a:stCxn id="13" idx="2"/>
          </p:cNvCxnSpPr>
          <p:nvPr/>
        </p:nvCxnSpPr>
        <p:spPr>
          <a:xfrm>
            <a:off x="4639642" y="3172904"/>
            <a:ext cx="17104" cy="434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A2722BD-867B-D2F8-116E-3218826A861A}"/>
              </a:ext>
            </a:extLst>
          </p:cNvPr>
          <p:cNvCxnSpPr/>
          <p:nvPr/>
        </p:nvCxnSpPr>
        <p:spPr>
          <a:xfrm>
            <a:off x="7741162" y="2919707"/>
            <a:ext cx="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62CE7C1-0532-43CF-778F-3B1A9999F7A5}"/>
              </a:ext>
            </a:extLst>
          </p:cNvPr>
          <p:cNvCxnSpPr/>
          <p:nvPr/>
        </p:nvCxnSpPr>
        <p:spPr>
          <a:xfrm>
            <a:off x="10838653" y="2919707"/>
            <a:ext cx="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045320B7-0E4A-95E5-238F-E53F381C7F45}"/>
              </a:ext>
            </a:extLst>
          </p:cNvPr>
          <p:cNvSpPr txBox="1"/>
          <p:nvPr/>
        </p:nvSpPr>
        <p:spPr>
          <a:xfrm>
            <a:off x="6062407" y="2051309"/>
            <a:ext cx="660400" cy="276999"/>
          </a:xfrm>
          <a:prstGeom prst="rect">
            <a:avLst/>
          </a:prstGeom>
          <a:noFill/>
        </p:spPr>
        <p:txBody>
          <a:bodyPr wrap="square" rtlCol="0">
            <a:spAutoFit/>
          </a:bodyPr>
          <a:lstStyle/>
          <a:p>
            <a:pPr algn="ctr"/>
            <a:r>
              <a:rPr lang="en-GB" sz="1200" dirty="0">
                <a:latin typeface="BT Curve" panose="020B0503020203020204" pitchFamily="34" charset="0"/>
                <a:cs typeface="BT Curve" panose="020B0503020203020204" pitchFamily="34" charset="0"/>
              </a:rPr>
              <a:t>No</a:t>
            </a:r>
          </a:p>
        </p:txBody>
      </p:sp>
      <p:sp>
        <p:nvSpPr>
          <p:cNvPr id="35" name="TextBox 34">
            <a:extLst>
              <a:ext uri="{FF2B5EF4-FFF2-40B4-BE49-F238E27FC236}">
                <a16:creationId xmlns:a16="http://schemas.microsoft.com/office/drawing/2014/main" id="{B63B5200-8037-3F9B-DAB7-0545038632FE}"/>
              </a:ext>
            </a:extLst>
          </p:cNvPr>
          <p:cNvSpPr txBox="1"/>
          <p:nvPr/>
        </p:nvSpPr>
        <p:spPr>
          <a:xfrm>
            <a:off x="8917618" y="2080703"/>
            <a:ext cx="660400" cy="276999"/>
          </a:xfrm>
          <a:prstGeom prst="rect">
            <a:avLst/>
          </a:prstGeom>
          <a:noFill/>
        </p:spPr>
        <p:txBody>
          <a:bodyPr wrap="square" rtlCol="0">
            <a:spAutoFit/>
          </a:bodyPr>
          <a:lstStyle/>
          <a:p>
            <a:pPr algn="ctr"/>
            <a:r>
              <a:rPr lang="en-GB" sz="1200" dirty="0">
                <a:latin typeface="BT Curve" panose="020B0503020203020204" pitchFamily="34" charset="0"/>
                <a:cs typeface="BT Curve" panose="020B0503020203020204" pitchFamily="34" charset="0"/>
              </a:rPr>
              <a:t>No</a:t>
            </a:r>
          </a:p>
        </p:txBody>
      </p:sp>
      <p:sp>
        <p:nvSpPr>
          <p:cNvPr id="36" name="TextBox 35">
            <a:extLst>
              <a:ext uri="{FF2B5EF4-FFF2-40B4-BE49-F238E27FC236}">
                <a16:creationId xmlns:a16="http://schemas.microsoft.com/office/drawing/2014/main" id="{2408E736-0869-F4A8-4F5D-79440961F6CD}"/>
              </a:ext>
            </a:extLst>
          </p:cNvPr>
          <p:cNvSpPr txBox="1"/>
          <p:nvPr/>
        </p:nvSpPr>
        <p:spPr>
          <a:xfrm rot="16200000">
            <a:off x="10378205" y="3049990"/>
            <a:ext cx="615949" cy="27699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Yes</a:t>
            </a:r>
          </a:p>
        </p:txBody>
      </p:sp>
      <p:sp>
        <p:nvSpPr>
          <p:cNvPr id="40" name="TextBox 39">
            <a:extLst>
              <a:ext uri="{FF2B5EF4-FFF2-40B4-BE49-F238E27FC236}">
                <a16:creationId xmlns:a16="http://schemas.microsoft.com/office/drawing/2014/main" id="{FB28DC55-132E-6EAB-6FD5-1BAEA4D5BCAB}"/>
              </a:ext>
            </a:extLst>
          </p:cNvPr>
          <p:cNvSpPr txBox="1"/>
          <p:nvPr/>
        </p:nvSpPr>
        <p:spPr>
          <a:xfrm>
            <a:off x="367003" y="5224473"/>
            <a:ext cx="9564298" cy="1323439"/>
          </a:xfrm>
          <a:prstGeom prst="rect">
            <a:avLst/>
          </a:prstGeom>
          <a:noFill/>
        </p:spPr>
        <p:txBody>
          <a:bodyPr wrap="square" rtlCol="0">
            <a:spAutoFit/>
          </a:bodyPr>
          <a:lstStyle/>
          <a:p>
            <a:r>
              <a:rPr lang="en-GB" sz="1600" dirty="0">
                <a:latin typeface="BT Curve" panose="020B0503020203020204" pitchFamily="34" charset="0"/>
                <a:cs typeface="BT Curve" panose="020B0503020203020204" pitchFamily="34" charset="0"/>
              </a:rPr>
              <a:t>This path is for mobile data issues – data not working, slow or intermittent data connection. This path will work for both iPhone and Android devices. </a:t>
            </a:r>
          </a:p>
          <a:p>
            <a:r>
              <a:rPr lang="en-GB" sz="1600" dirty="0">
                <a:latin typeface="BT Curve" panose="020B0503020203020204" pitchFamily="34" charset="0"/>
                <a:cs typeface="BT Curve" panose="020B0503020203020204" pitchFamily="34" charset="0"/>
              </a:rPr>
              <a:t>* I have added on the next slide, a section to show you how to find the particular settings we are asking the user to check/amend. </a:t>
            </a:r>
            <a:r>
              <a:rPr lang="en-GB" sz="1600" b="1" i="1" dirty="0">
                <a:latin typeface="BT Curve" panose="020B0503020203020204" pitchFamily="34" charset="0"/>
                <a:cs typeface="BT Curve" panose="020B0503020203020204" pitchFamily="34" charset="0"/>
              </a:rPr>
              <a:t>This is on the condition the device is on the most up-to-date software version – Always check to see all device updates have been completed.</a:t>
            </a:r>
          </a:p>
        </p:txBody>
      </p:sp>
    </p:spTree>
    <p:extLst>
      <p:ext uri="{BB962C8B-B14F-4D97-AF65-F5344CB8AC3E}">
        <p14:creationId xmlns:p14="http://schemas.microsoft.com/office/powerpoint/2010/main" val="33212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02778" y="1478460"/>
            <a:ext cx="4591050" cy="2031325"/>
          </a:xfrm>
          <a:prstGeom prst="rect">
            <a:avLst/>
          </a:prstGeom>
          <a:noFill/>
        </p:spPr>
        <p:txBody>
          <a:bodyPr wrap="square" rtlCol="0">
            <a:spAutoFit/>
          </a:bodyPr>
          <a:lstStyle/>
          <a:p>
            <a:pPr fontAlgn="ctr"/>
            <a:r>
              <a:rPr lang="en-GB" sz="1200" dirty="0">
                <a:latin typeface="BT Curve" panose="020B0503020203020204" pitchFamily="34" charset="0"/>
                <a:cs typeface="BT Curve" panose="020B0503020203020204" pitchFamily="34" charset="0"/>
              </a:rPr>
              <a:t>iPhone</a:t>
            </a:r>
          </a:p>
          <a:p>
            <a:pPr fontAlgn="ct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From the Lock Screen, swipe up to access the </a:t>
            </a:r>
            <a:r>
              <a:rPr lang="en-GB" sz="1200" b="1" dirty="0">
                <a:latin typeface="BT Curve" panose="020B0503020203020204" pitchFamily="34" charset="0"/>
                <a:cs typeface="BT Curve" panose="020B0503020203020204" pitchFamily="34" charset="0"/>
              </a:rPr>
              <a:t>Home Screen</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Settings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Mobile Data</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the slider against </a:t>
            </a:r>
            <a:r>
              <a:rPr lang="en-GB" sz="1200" b="1" dirty="0">
                <a:latin typeface="BT Curve" panose="020B0503020203020204" pitchFamily="34" charset="0"/>
                <a:cs typeface="BT Curve" panose="020B0503020203020204" pitchFamily="34" charset="0"/>
              </a:rPr>
              <a:t>Mobile Data</a:t>
            </a:r>
            <a:br>
              <a:rPr lang="en-GB" sz="1400" dirty="0"/>
            </a:br>
            <a:br>
              <a:rPr lang="en-GB" dirty="0"/>
            </a:br>
            <a:endParaRPr lang="en-GB" dirty="0"/>
          </a:p>
          <a:p>
            <a:endParaRPr lang="en-GB" dirty="0"/>
          </a:p>
        </p:txBody>
      </p:sp>
      <p:sp>
        <p:nvSpPr>
          <p:cNvPr id="5" name="TextBox 4"/>
          <p:cNvSpPr txBox="1"/>
          <p:nvPr/>
        </p:nvSpPr>
        <p:spPr>
          <a:xfrm>
            <a:off x="8062906" y="1478460"/>
            <a:ext cx="2724150" cy="2031325"/>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Android</a:t>
            </a:r>
          </a:p>
          <a:p>
            <a:pPr fontAlgn="ct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From the Home Screen, swipe </a:t>
            </a:r>
            <a:r>
              <a:rPr lang="en-GB" sz="1200" b="1" dirty="0">
                <a:latin typeface="BT Curve" panose="020B0503020203020204" pitchFamily="34" charset="0"/>
                <a:cs typeface="BT Curve" panose="020B0503020203020204" pitchFamily="34" charset="0"/>
              </a:rPr>
              <a:t>Up</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Settings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Connections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Data usage</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the slider against </a:t>
            </a:r>
            <a:r>
              <a:rPr lang="en-GB" sz="1200" b="1" dirty="0">
                <a:latin typeface="BT Curve" panose="020B0503020203020204" pitchFamily="34" charset="0"/>
                <a:cs typeface="BT Curve" panose="020B0503020203020204" pitchFamily="34" charset="0"/>
              </a:rPr>
              <a:t>Mobile data</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OK</a:t>
            </a:r>
            <a:br>
              <a:rPr lang="en-GB" sz="1200" dirty="0">
                <a:latin typeface="BT Curve" panose="020B0503020203020204" pitchFamily="34" charset="0"/>
                <a:cs typeface="BT Curve" panose="020B0503020203020204" pitchFamily="34" charset="0"/>
              </a:rPr>
            </a:br>
            <a:endParaRPr lang="en-GB" sz="1200" dirty="0">
              <a:latin typeface="BT Curve" panose="020B0503020203020204" pitchFamily="34" charset="0"/>
              <a:cs typeface="BT Curve" panose="020B0503020203020204" pitchFamily="34" charset="0"/>
            </a:endParaRPr>
          </a:p>
          <a:p>
            <a:endParaRPr lang="en-GB" dirty="0"/>
          </a:p>
        </p:txBody>
      </p:sp>
      <p:sp>
        <p:nvSpPr>
          <p:cNvPr id="9" name="TextBox 8"/>
          <p:cNvSpPr txBox="1"/>
          <p:nvPr/>
        </p:nvSpPr>
        <p:spPr>
          <a:xfrm>
            <a:off x="8031953" y="4083565"/>
            <a:ext cx="2786056" cy="1846659"/>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Android</a:t>
            </a:r>
          </a:p>
          <a:p>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From the Home Screen, swipe </a:t>
            </a:r>
            <a:r>
              <a:rPr lang="en-GB" sz="1200" b="1" dirty="0">
                <a:latin typeface="BT Curve" panose="020B0503020203020204" pitchFamily="34" charset="0"/>
                <a:cs typeface="BT Curve" panose="020B0503020203020204" pitchFamily="34" charset="0"/>
              </a:rPr>
              <a:t>Up</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Settings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Connections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Mobile networks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Network mode</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the required </a:t>
            </a:r>
            <a:r>
              <a:rPr lang="en-GB" sz="1200" b="1" dirty="0">
                <a:latin typeface="BT Curve" panose="020B0503020203020204" pitchFamily="34" charset="0"/>
                <a:cs typeface="BT Curve" panose="020B0503020203020204" pitchFamily="34" charset="0"/>
              </a:rPr>
              <a:t>Network mode</a:t>
            </a:r>
            <a:endParaRPr lang="en-GB" sz="1200" dirty="0">
              <a:latin typeface="BT Curve" panose="020B0503020203020204" pitchFamily="34" charset="0"/>
              <a:cs typeface="BT Curve" panose="020B0503020203020204" pitchFamily="34" charset="0"/>
            </a:endParaRPr>
          </a:p>
          <a:p>
            <a:endParaRPr lang="en-GB" dirty="0"/>
          </a:p>
        </p:txBody>
      </p:sp>
      <p:sp>
        <p:nvSpPr>
          <p:cNvPr id="10" name="TextBox 9"/>
          <p:cNvSpPr txBox="1"/>
          <p:nvPr/>
        </p:nvSpPr>
        <p:spPr>
          <a:xfrm>
            <a:off x="3460750" y="4083565"/>
            <a:ext cx="4602156" cy="2031325"/>
          </a:xfrm>
          <a:prstGeom prst="rect">
            <a:avLst/>
          </a:prstGeom>
          <a:noFill/>
        </p:spPr>
        <p:txBody>
          <a:bodyPr wrap="square" rtlCol="0">
            <a:spAutoFit/>
          </a:bodyPr>
          <a:lstStyle/>
          <a:p>
            <a:r>
              <a:rPr lang="en-GB" sz="1200" dirty="0">
                <a:latin typeface="BT Curve" panose="020B0503020203020204" pitchFamily="34" charset="0"/>
                <a:cs typeface="BT Curve" panose="020B0503020203020204" pitchFamily="34" charset="0"/>
              </a:rPr>
              <a:t>iPhone</a:t>
            </a:r>
          </a:p>
          <a:p>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From the Lock Screen, swipe up to access the </a:t>
            </a:r>
            <a:r>
              <a:rPr lang="en-GB" sz="1200" b="1" dirty="0">
                <a:latin typeface="BT Curve" panose="020B0503020203020204" pitchFamily="34" charset="0"/>
                <a:cs typeface="BT Curve" panose="020B0503020203020204" pitchFamily="34" charset="0"/>
              </a:rPr>
              <a:t>Home Screen</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Settings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Mobile Data</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Mobile Data Options</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Voice &amp; Data</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the required </a:t>
            </a:r>
            <a:r>
              <a:rPr lang="en-GB" sz="1200" b="1" dirty="0">
                <a:latin typeface="BT Curve" panose="020B0503020203020204" pitchFamily="34" charset="0"/>
                <a:cs typeface="BT Curve" panose="020B0503020203020204" pitchFamily="34" charset="0"/>
              </a:rPr>
              <a:t>Network mode</a:t>
            </a:r>
            <a:endParaRPr lang="en-GB" sz="1200" dirty="0">
              <a:latin typeface="BT Curve" panose="020B0503020203020204" pitchFamily="34" charset="0"/>
              <a:cs typeface="BT Curve" panose="020B0503020203020204" pitchFamily="34" charset="0"/>
            </a:endParaRPr>
          </a:p>
          <a:p>
            <a:pPr fontAlgn="ctr"/>
            <a:r>
              <a:rPr lang="en-GB" sz="1200" dirty="0">
                <a:latin typeface="BT Curve" panose="020B0503020203020204" pitchFamily="34" charset="0"/>
                <a:cs typeface="BT Curve" panose="020B0503020203020204" pitchFamily="34" charset="0"/>
              </a:rPr>
              <a:t>Tap </a:t>
            </a:r>
            <a:r>
              <a:rPr lang="en-GB" sz="1200" b="1" dirty="0">
                <a:latin typeface="BT Curve" panose="020B0503020203020204" pitchFamily="34" charset="0"/>
                <a:cs typeface="BT Curve" panose="020B0503020203020204" pitchFamily="34" charset="0"/>
              </a:rPr>
              <a:t>Back</a:t>
            </a:r>
            <a:endParaRPr lang="en-GB" sz="1200" dirty="0">
              <a:latin typeface="BT Curve" panose="020B0503020203020204" pitchFamily="34" charset="0"/>
              <a:cs typeface="BT Curve" panose="020B0503020203020204" pitchFamily="34" charset="0"/>
            </a:endParaRPr>
          </a:p>
          <a:p>
            <a:endParaRPr lang="en-GB" dirty="0"/>
          </a:p>
        </p:txBody>
      </p:sp>
      <p:sp>
        <p:nvSpPr>
          <p:cNvPr id="11" name="Rectangle 10"/>
          <p:cNvSpPr/>
          <p:nvPr/>
        </p:nvSpPr>
        <p:spPr>
          <a:xfrm>
            <a:off x="370591" y="1667813"/>
            <a:ext cx="2339506"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Toggle Mobile Data Off and On again.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Does</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this resolve the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Issue?*</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12" name="Rectangle 11"/>
          <p:cNvSpPr/>
          <p:nvPr/>
        </p:nvSpPr>
        <p:spPr>
          <a:xfrm>
            <a:off x="347897" y="4326910"/>
            <a:ext cx="2362200" cy="1097280"/>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Ensure Network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Mode</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is set to: Automatic.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latin typeface="BT Curve" panose="020B0503020203020204" pitchFamily="34" charset="0"/>
                <a:cs typeface="BT Curve" panose="020B0503020203020204" pitchFamily="34" charset="0"/>
              </a:rPr>
              <a:t>Does</a:t>
            </a:r>
            <a:r>
              <a:rPr lang="en-GB" sz="1200" dirty="0">
                <a:solidFill>
                  <a:prstClr val="white"/>
                </a:solidFill>
                <a:latin typeface="BT Curve" panose="020B0503020203020204" pitchFamily="34" charset="0"/>
                <a:cs typeface="BT Curve" panose="020B0503020203020204" pitchFamily="34" charset="0"/>
              </a:rPr>
              <a:t> this resolve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a:t>
            </a:r>
            <a:r>
              <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rPr>
              <a:t>he</a:t>
            </a:r>
            <a:r>
              <a:rPr kumimoji="0" lang="en-GB" sz="1200" b="0" i="0" u="none" strike="noStrike" kern="1200" cap="none" spc="0" normalizeH="0" noProof="0" dirty="0">
                <a:ln>
                  <a:noFill/>
                </a:ln>
                <a:solidFill>
                  <a:prstClr val="white"/>
                </a:solidFill>
                <a:effectLst/>
                <a:uLnTx/>
                <a:uFillTx/>
                <a:latin typeface="BT Curve" panose="020B0503020203020204" pitchFamily="34" charset="0"/>
                <a:cs typeface="BT Curve" panose="020B0503020203020204" pitchFamily="34" charset="0"/>
              </a:rPr>
              <a:t> issue (ask customer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BT Curve" panose="020B0503020203020204" pitchFamily="34" charset="0"/>
                <a:cs typeface="BT Curve" panose="020B0503020203020204" pitchFamily="34" charset="0"/>
              </a:rPr>
              <a:t>t</a:t>
            </a:r>
            <a:r>
              <a:rPr lang="en-GB" sz="1200" baseline="0" dirty="0">
                <a:solidFill>
                  <a:prstClr val="white"/>
                </a:solidFill>
                <a:latin typeface="BT Curve" panose="020B0503020203020204" pitchFamily="34" charset="0"/>
                <a:cs typeface="BT Curve" panose="020B0503020203020204" pitchFamily="34" charset="0"/>
              </a:rPr>
              <a:t>o try logging into bbc.co.uk)?</a:t>
            </a:r>
            <a:endParaRPr kumimoji="0" lang="en-GB" sz="1200" b="0" i="0" u="none" strike="noStrike" kern="1200" cap="none" spc="0" normalizeH="0" baseline="0" noProof="0" dirty="0">
              <a:ln>
                <a:noFill/>
              </a:ln>
              <a:solidFill>
                <a:prstClr val="white"/>
              </a:solidFill>
              <a:effectLst/>
              <a:uLnTx/>
              <a:uFillTx/>
              <a:latin typeface="BT Curve" panose="020B0503020203020204" pitchFamily="34" charset="0"/>
              <a:cs typeface="BT Curve" panose="020B0503020203020204" pitchFamily="34" charset="0"/>
            </a:endParaRPr>
          </a:p>
        </p:txBody>
      </p:sp>
      <p:sp>
        <p:nvSpPr>
          <p:cNvPr id="15" name="TextBox 14"/>
          <p:cNvSpPr txBox="1"/>
          <p:nvPr/>
        </p:nvSpPr>
        <p:spPr>
          <a:xfrm>
            <a:off x="3820852" y="265839"/>
            <a:ext cx="5415163" cy="461665"/>
          </a:xfrm>
          <a:prstGeom prst="rect">
            <a:avLst/>
          </a:prstGeom>
          <a:noFill/>
        </p:spPr>
        <p:txBody>
          <a:bodyPr wrap="square" rtlCol="0">
            <a:spAutoFit/>
          </a:bodyPr>
          <a:lstStyle/>
          <a:p>
            <a:r>
              <a:rPr lang="en-GB" sz="2400" dirty="0">
                <a:latin typeface="BT Curve Headline" panose="020B0603020203020204" pitchFamily="34" charset="0"/>
                <a:cs typeface="BT Curve Headline" panose="020B0603020203020204" pitchFamily="34" charset="0"/>
              </a:rPr>
              <a:t>Mobile Data - How to Check Settings</a:t>
            </a:r>
          </a:p>
        </p:txBody>
      </p:sp>
      <p:pic>
        <p:nvPicPr>
          <p:cNvPr id="2" name="Picture 1">
            <a:extLst>
              <a:ext uri="{FF2B5EF4-FFF2-40B4-BE49-F238E27FC236}">
                <a16:creationId xmlns:a16="http://schemas.microsoft.com/office/drawing/2014/main" id="{75202299-FE62-D359-0E2C-E0E71118C720}"/>
              </a:ext>
            </a:extLst>
          </p:cNvPr>
          <p:cNvPicPr>
            <a:picLocks noChangeAspect="1"/>
          </p:cNvPicPr>
          <p:nvPr/>
        </p:nvPicPr>
        <p:blipFill>
          <a:blip r:embed="rId2"/>
          <a:stretch>
            <a:fillRect/>
          </a:stretch>
        </p:blipFill>
        <p:spPr>
          <a:xfrm>
            <a:off x="347897" y="210382"/>
            <a:ext cx="2859272" cy="1268078"/>
          </a:xfrm>
          <a:prstGeom prst="rect">
            <a:avLst/>
          </a:prstGeom>
        </p:spPr>
      </p:pic>
    </p:spTree>
    <p:extLst>
      <p:ext uri="{BB962C8B-B14F-4D97-AF65-F5344CB8AC3E}">
        <p14:creationId xmlns:p14="http://schemas.microsoft.com/office/powerpoint/2010/main" val="388158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BA035-C46C-8898-C16F-F1CDDEFA4F02}"/>
              </a:ext>
            </a:extLst>
          </p:cNvPr>
          <p:cNvSpPr>
            <a:spLocks noGrp="1"/>
          </p:cNvSpPr>
          <p:nvPr>
            <p:ph type="title"/>
          </p:nvPr>
        </p:nvSpPr>
        <p:spPr>
          <a:xfrm>
            <a:off x="967596" y="1699661"/>
            <a:ext cx="10515600" cy="1325563"/>
          </a:xfrm>
        </p:spPr>
        <p:txBody>
          <a:bodyPr>
            <a:normAutofit/>
          </a:bodyPr>
          <a:lstStyle/>
          <a:p>
            <a:r>
              <a:rPr lang="en-US" sz="3000" b="1" dirty="0">
                <a:latin typeface="+mn-lt"/>
              </a:rPr>
              <a:t>Signal Issues</a:t>
            </a:r>
            <a:endParaRPr lang="en-GB" sz="3000" b="1" dirty="0">
              <a:latin typeface="+mn-lt"/>
            </a:endParaRPr>
          </a:p>
        </p:txBody>
      </p:sp>
      <p:sp>
        <p:nvSpPr>
          <p:cNvPr id="3" name="Content Placeholder 2">
            <a:extLst>
              <a:ext uri="{FF2B5EF4-FFF2-40B4-BE49-F238E27FC236}">
                <a16:creationId xmlns:a16="http://schemas.microsoft.com/office/drawing/2014/main" id="{C7212918-96B9-999C-E86D-4222334A8780}"/>
              </a:ext>
            </a:extLst>
          </p:cNvPr>
          <p:cNvSpPr>
            <a:spLocks noGrp="1"/>
          </p:cNvSpPr>
          <p:nvPr>
            <p:ph idx="1"/>
          </p:nvPr>
        </p:nvSpPr>
        <p:spPr>
          <a:xfrm>
            <a:off x="838200" y="3219061"/>
            <a:ext cx="10515600" cy="2957902"/>
          </a:xfrm>
        </p:spPr>
        <p:txBody>
          <a:bodyPr>
            <a:normAutofit/>
          </a:bodyPr>
          <a:lstStyle/>
          <a:p>
            <a:r>
              <a:rPr lang="en-GB" dirty="0">
                <a:latin typeface="BT Curve" panose="020B0503020203020204" pitchFamily="34" charset="0"/>
                <a:cs typeface="BT Curve" panose="020B0503020203020204" pitchFamily="34" charset="0"/>
              </a:rPr>
              <a:t>This diagnostic is designed to support customer with no/poor signal  /poor signal .</a:t>
            </a:r>
          </a:p>
          <a:p>
            <a:endParaRPr lang="en-GB" dirty="0"/>
          </a:p>
        </p:txBody>
      </p:sp>
      <p:pic>
        <p:nvPicPr>
          <p:cNvPr id="4" name="Picture 3" descr="Icon&#10;&#10;Description automatically generated">
            <a:extLst>
              <a:ext uri="{FF2B5EF4-FFF2-40B4-BE49-F238E27FC236}">
                <a16:creationId xmlns:a16="http://schemas.microsoft.com/office/drawing/2014/main" id="{F3687542-6F99-4DAF-B033-3EAF1C90D2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797" y="238999"/>
            <a:ext cx="2857500" cy="1266825"/>
          </a:xfrm>
          <a:prstGeom prst="rect">
            <a:avLst/>
          </a:prstGeom>
        </p:spPr>
      </p:pic>
      <p:sp>
        <p:nvSpPr>
          <p:cNvPr id="5" name="TextBox 4">
            <a:extLst>
              <a:ext uri="{FF2B5EF4-FFF2-40B4-BE49-F238E27FC236}">
                <a16:creationId xmlns:a16="http://schemas.microsoft.com/office/drawing/2014/main" id="{F5021CCC-C0D9-D074-AD35-F35F65B2475D}"/>
              </a:ext>
            </a:extLst>
          </p:cNvPr>
          <p:cNvSpPr txBox="1"/>
          <p:nvPr/>
        </p:nvSpPr>
        <p:spPr>
          <a:xfrm>
            <a:off x="4675808" y="5656383"/>
            <a:ext cx="2840383" cy="368300"/>
          </a:xfrm>
          <a:prstGeom prst="rect">
            <a:avLst/>
          </a:prstGeom>
          <a:noFill/>
        </p:spPr>
        <p:txBody>
          <a:bodyPr wrap="square" rtlCol="0">
            <a:spAutoFit/>
          </a:bodyPr>
          <a:lstStyle/>
          <a:p>
            <a:r>
              <a:rPr lang="en-GB" b="1" dirty="0">
                <a:latin typeface="BT Curve" panose="020B0503020203020204" pitchFamily="34" charset="0"/>
                <a:cs typeface="BT Curve" panose="020B0503020203020204" pitchFamily="34" charset="0"/>
              </a:rPr>
              <a:t>Apple and Android </a:t>
            </a:r>
          </a:p>
        </p:txBody>
      </p:sp>
    </p:spTree>
    <p:extLst>
      <p:ext uri="{BB962C8B-B14F-4D97-AF65-F5344CB8AC3E}">
        <p14:creationId xmlns:p14="http://schemas.microsoft.com/office/powerpoint/2010/main" val="400792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F3687542-6F99-4DAF-B033-3EAF1C90D2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0" y="120972"/>
            <a:ext cx="2151297" cy="953742"/>
          </a:xfrm>
          <a:prstGeom prst="rect">
            <a:avLst/>
          </a:prstGeom>
        </p:spPr>
      </p:pic>
      <p:sp>
        <p:nvSpPr>
          <p:cNvPr id="8" name="Rectangle 7">
            <a:extLst>
              <a:ext uri="{FF2B5EF4-FFF2-40B4-BE49-F238E27FC236}">
                <a16:creationId xmlns:a16="http://schemas.microsoft.com/office/drawing/2014/main" id="{64FFCE37-8395-9EB7-DDFF-B0556F57948B}"/>
              </a:ext>
            </a:extLst>
          </p:cNvPr>
          <p:cNvSpPr/>
          <p:nvPr/>
        </p:nvSpPr>
        <p:spPr>
          <a:xfrm>
            <a:off x="103239" y="1193919"/>
            <a:ext cx="2151295" cy="848318"/>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ea typeface="+mn-ea"/>
                <a:cs typeface="+mn-cs"/>
              </a:rPr>
              <a:t>Check </a:t>
            </a:r>
            <a:r>
              <a:rPr lang="en-GB" sz="1200" dirty="0">
                <a:solidFill>
                  <a:prstClr val="white"/>
                </a:solidFill>
              </a:rPr>
              <a:t>SIM </a:t>
            </a:r>
            <a:r>
              <a:rPr kumimoji="0" lang="en-GB" sz="1200" b="0" i="0" u="none" strike="noStrike" kern="1200" cap="none" spc="0" normalizeH="0" noProof="0" dirty="0">
                <a:ln>
                  <a:noFill/>
                </a:ln>
                <a:solidFill>
                  <a:prstClr val="white"/>
                </a:solidFill>
                <a:effectLst/>
                <a:uLnTx/>
                <a:uFillTx/>
                <a:ea typeface="+mn-ea"/>
                <a:cs typeface="+mn-cs"/>
              </a:rPr>
              <a:t>number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with the user and ensure that 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 matches what you can see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on the Zest4 portal.</a:t>
            </a:r>
            <a:endParaRPr kumimoji="0" lang="en-GB" sz="1200" b="0" i="0" u="none" strike="noStrike" kern="1200" cap="none" spc="0" normalizeH="0" baseline="0" noProof="0" dirty="0">
              <a:ln>
                <a:noFill/>
              </a:ln>
              <a:solidFill>
                <a:prstClr val="white"/>
              </a:solidFill>
              <a:effectLst/>
              <a:uLnTx/>
              <a:uFillTx/>
              <a:ea typeface="+mn-ea"/>
              <a:cs typeface="+mn-cs"/>
            </a:endParaRPr>
          </a:p>
        </p:txBody>
      </p:sp>
      <p:sp>
        <p:nvSpPr>
          <p:cNvPr id="9" name="Rectangle 8">
            <a:extLst>
              <a:ext uri="{FF2B5EF4-FFF2-40B4-BE49-F238E27FC236}">
                <a16:creationId xmlns:a16="http://schemas.microsoft.com/office/drawing/2014/main" id="{5F2959E6-AA3B-C447-78B1-561D134FF201}"/>
              </a:ext>
            </a:extLst>
          </p:cNvPr>
          <p:cNvSpPr/>
          <p:nvPr/>
        </p:nvSpPr>
        <p:spPr>
          <a:xfrm>
            <a:off x="165100" y="2708823"/>
            <a:ext cx="1818974" cy="842725"/>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ea typeface="+mn-ea"/>
                <a:cs typeface="+mn-cs"/>
              </a:rPr>
              <a:t>Check mobile data is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ea typeface="+mn-ea"/>
                <a:cs typeface="+mn-cs"/>
              </a:rPr>
              <a:t>Enabled on the device.</a:t>
            </a:r>
          </a:p>
        </p:txBody>
      </p:sp>
      <p:sp>
        <p:nvSpPr>
          <p:cNvPr id="10" name="Rectangle 9">
            <a:extLst>
              <a:ext uri="{FF2B5EF4-FFF2-40B4-BE49-F238E27FC236}">
                <a16:creationId xmlns:a16="http://schemas.microsoft.com/office/drawing/2014/main" id="{4F44A634-62E7-3620-99A3-D546561C13D0}"/>
              </a:ext>
            </a:extLst>
          </p:cNvPr>
          <p:cNvSpPr/>
          <p:nvPr/>
        </p:nvSpPr>
        <p:spPr>
          <a:xfrm>
            <a:off x="165100" y="4186479"/>
            <a:ext cx="1818974" cy="842725"/>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Is the issue affecting just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the one user, or multiple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users in the same location?</a:t>
            </a:r>
            <a:endParaRPr kumimoji="0" lang="en-GB" sz="1200" b="0" i="0" u="none" strike="noStrike" kern="1200" cap="none" spc="0" normalizeH="0" baseline="0" noProof="0" dirty="0">
              <a:ln>
                <a:noFill/>
              </a:ln>
              <a:solidFill>
                <a:prstClr val="white"/>
              </a:solidFill>
              <a:effectLst/>
              <a:uLnTx/>
              <a:uFillTx/>
              <a:ea typeface="+mn-ea"/>
              <a:cs typeface="+mn-cs"/>
            </a:endParaRPr>
          </a:p>
        </p:txBody>
      </p:sp>
      <p:sp>
        <p:nvSpPr>
          <p:cNvPr id="11" name="Rectangle 10">
            <a:extLst>
              <a:ext uri="{FF2B5EF4-FFF2-40B4-BE49-F238E27FC236}">
                <a16:creationId xmlns:a16="http://schemas.microsoft.com/office/drawing/2014/main" id="{B63E6261-431A-70AA-D560-6E1C7DDA9171}"/>
              </a:ext>
            </a:extLst>
          </p:cNvPr>
          <p:cNvSpPr/>
          <p:nvPr/>
        </p:nvSpPr>
        <p:spPr>
          <a:xfrm>
            <a:off x="165100" y="5651301"/>
            <a:ext cx="1818974" cy="848318"/>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ea typeface="+mn-ea"/>
                <a:cs typeface="+mn-cs"/>
              </a:rPr>
              <a:t>Before</a:t>
            </a:r>
            <a:r>
              <a:rPr kumimoji="0" lang="en-GB" sz="1200" b="0" i="0" u="none" strike="noStrike" kern="1200" cap="none" spc="0" normalizeH="0" noProof="0" dirty="0">
                <a:ln>
                  <a:noFill/>
                </a:ln>
                <a:solidFill>
                  <a:prstClr val="white"/>
                </a:solidFill>
                <a:effectLst/>
                <a:uLnTx/>
                <a:uFillTx/>
                <a:ea typeface="+mn-ea"/>
                <a:cs typeface="+mn-cs"/>
              </a:rPr>
              <a:t> issue started, did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noProof="0" dirty="0">
                <a:ln>
                  <a:noFill/>
                </a:ln>
                <a:solidFill>
                  <a:prstClr val="white"/>
                </a:solidFill>
                <a:effectLst/>
                <a:uLnTx/>
                <a:uFillTx/>
                <a:ea typeface="+mn-ea"/>
                <a:cs typeface="+mn-cs"/>
              </a:rPr>
              <a:t>user have good </a:t>
            </a:r>
            <a:r>
              <a:rPr lang="en-GB" sz="1200" dirty="0">
                <a:solidFill>
                  <a:prstClr val="white"/>
                </a:solidFill>
              </a:rPr>
              <a:t>s</a:t>
            </a:r>
            <a:r>
              <a:rPr lang="en-GB" sz="1200" baseline="0" dirty="0">
                <a:solidFill>
                  <a:prstClr val="white"/>
                </a:solidFill>
              </a:rPr>
              <a:t>ignal? </a:t>
            </a:r>
            <a:endParaRPr kumimoji="0" lang="en-GB" sz="1200" b="0" i="0" u="none" strike="noStrike" kern="1200" cap="none" spc="0" normalizeH="0" baseline="0" noProof="0" dirty="0">
              <a:ln>
                <a:noFill/>
              </a:ln>
              <a:solidFill>
                <a:prstClr val="white"/>
              </a:solidFill>
              <a:effectLst/>
              <a:uLnTx/>
              <a:uFillTx/>
              <a:ea typeface="+mn-ea"/>
              <a:cs typeface="+mn-cs"/>
            </a:endParaRPr>
          </a:p>
        </p:txBody>
      </p:sp>
      <p:sp>
        <p:nvSpPr>
          <p:cNvPr id="12" name="Rectangle 11">
            <a:extLst>
              <a:ext uri="{FF2B5EF4-FFF2-40B4-BE49-F238E27FC236}">
                <a16:creationId xmlns:a16="http://schemas.microsoft.com/office/drawing/2014/main" id="{410F2E32-9A76-E864-EFDD-29218BA4AF3D}"/>
              </a:ext>
            </a:extLst>
          </p:cNvPr>
          <p:cNvSpPr/>
          <p:nvPr/>
        </p:nvSpPr>
        <p:spPr>
          <a:xfrm>
            <a:off x="3871479" y="1197868"/>
            <a:ext cx="1898874" cy="848318"/>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Ensure Device Network Mode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is s</a:t>
            </a:r>
            <a:r>
              <a:rPr kumimoji="0" lang="en-GB" sz="1200" b="0" i="0" u="none" strike="noStrike" kern="1200" cap="none" spc="0" normalizeH="0" baseline="0" noProof="0" dirty="0">
                <a:ln>
                  <a:noFill/>
                </a:ln>
                <a:solidFill>
                  <a:prstClr val="white"/>
                </a:solidFill>
                <a:effectLst/>
                <a:uLnTx/>
                <a:uFillTx/>
                <a:ea typeface="+mn-ea"/>
                <a:cs typeface="+mn-cs"/>
              </a:rPr>
              <a:t>et</a:t>
            </a:r>
            <a:r>
              <a:rPr kumimoji="0" lang="en-GB" sz="1200" b="0" i="0" u="none" strike="noStrike" kern="1200" cap="none" spc="0" normalizeH="0" noProof="0" dirty="0">
                <a:ln>
                  <a:noFill/>
                </a:ln>
                <a:solidFill>
                  <a:prstClr val="white"/>
                </a:solidFill>
                <a:effectLst/>
                <a:uLnTx/>
                <a:uFillTx/>
                <a:ea typeface="+mn-ea"/>
                <a:cs typeface="+mn-cs"/>
              </a:rPr>
              <a:t> to: Automatic.</a:t>
            </a:r>
            <a:endParaRPr kumimoji="0" lang="en-GB" sz="1200" b="0" i="0" u="none" strike="noStrike" kern="1200" cap="none" spc="0" normalizeH="0" baseline="0" noProof="0" dirty="0">
              <a:ln>
                <a:noFill/>
              </a:ln>
              <a:solidFill>
                <a:prstClr val="white"/>
              </a:solidFill>
              <a:effectLst/>
              <a:uLnTx/>
              <a:uFillTx/>
              <a:ea typeface="+mn-ea"/>
              <a:cs typeface="+mn-cs"/>
            </a:endParaRPr>
          </a:p>
        </p:txBody>
      </p:sp>
      <p:cxnSp>
        <p:nvCxnSpPr>
          <p:cNvPr id="13" name="Straight Arrow Connector 12">
            <a:extLst>
              <a:ext uri="{FF2B5EF4-FFF2-40B4-BE49-F238E27FC236}">
                <a16:creationId xmlns:a16="http://schemas.microsoft.com/office/drawing/2014/main" id="{5B869C73-8F76-1F5C-DFE3-6B7747B87196}"/>
              </a:ext>
            </a:extLst>
          </p:cNvPr>
          <p:cNvCxnSpPr>
            <a:cxnSpLocks/>
          </p:cNvCxnSpPr>
          <p:nvPr/>
        </p:nvCxnSpPr>
        <p:spPr>
          <a:xfrm>
            <a:off x="4851939" y="3605829"/>
            <a:ext cx="1594" cy="580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B4843F3-FA11-0FF0-7018-5943E300E428}"/>
              </a:ext>
            </a:extLst>
          </p:cNvPr>
          <p:cNvSpPr/>
          <p:nvPr/>
        </p:nvSpPr>
        <p:spPr>
          <a:xfrm>
            <a:off x="3939380" y="2725673"/>
            <a:ext cx="1834528" cy="848318"/>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Manually Roam on to 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different network, and then</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back to your Home network.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 </a:t>
            </a:r>
            <a:endParaRPr kumimoji="0" lang="en-GB" sz="1200" b="0" i="0" u="none" strike="noStrike" kern="1200" cap="none" spc="0" normalizeH="0" baseline="0" noProof="0" dirty="0">
              <a:ln>
                <a:noFill/>
              </a:ln>
              <a:solidFill>
                <a:prstClr val="white"/>
              </a:solidFill>
              <a:effectLst/>
              <a:uLnTx/>
              <a:uFillTx/>
              <a:ea typeface="+mn-ea"/>
              <a:cs typeface="+mn-cs"/>
            </a:endParaRPr>
          </a:p>
        </p:txBody>
      </p:sp>
      <p:cxnSp>
        <p:nvCxnSpPr>
          <p:cNvPr id="15" name="Straight Arrow Connector 14">
            <a:extLst>
              <a:ext uri="{FF2B5EF4-FFF2-40B4-BE49-F238E27FC236}">
                <a16:creationId xmlns:a16="http://schemas.microsoft.com/office/drawing/2014/main" id="{F2E71567-2475-DD8C-CD4F-E95FCE3937EF}"/>
              </a:ext>
            </a:extLst>
          </p:cNvPr>
          <p:cNvCxnSpPr>
            <a:cxnSpLocks/>
          </p:cNvCxnSpPr>
          <p:nvPr/>
        </p:nvCxnSpPr>
        <p:spPr>
          <a:xfrm>
            <a:off x="1038999" y="2078671"/>
            <a:ext cx="0" cy="630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1CC5ED2-42BF-4354-73F7-87F6BB7BC5F0}"/>
              </a:ext>
            </a:extLst>
          </p:cNvPr>
          <p:cNvCxnSpPr>
            <a:cxnSpLocks/>
          </p:cNvCxnSpPr>
          <p:nvPr/>
        </p:nvCxnSpPr>
        <p:spPr>
          <a:xfrm>
            <a:off x="1038999" y="3578078"/>
            <a:ext cx="0" cy="6084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95967E5-8F9C-88FE-F59D-22C807AED386}"/>
              </a:ext>
            </a:extLst>
          </p:cNvPr>
          <p:cNvCxnSpPr>
            <a:cxnSpLocks/>
          </p:cNvCxnSpPr>
          <p:nvPr/>
        </p:nvCxnSpPr>
        <p:spPr>
          <a:xfrm flipH="1">
            <a:off x="1038999" y="5033215"/>
            <a:ext cx="7778" cy="610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C09EB90B-C98C-947C-DA40-708F37826ABA}"/>
              </a:ext>
            </a:extLst>
          </p:cNvPr>
          <p:cNvSpPr/>
          <p:nvPr/>
        </p:nvSpPr>
        <p:spPr>
          <a:xfrm>
            <a:off x="3884928" y="4180886"/>
            <a:ext cx="1818974" cy="848318"/>
          </a:xfrm>
          <a:prstGeom prst="rect">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Turn device off and back</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o</a:t>
            </a:r>
            <a:r>
              <a:rPr kumimoji="0" lang="en-GB" sz="1200" b="0" i="0" u="none" strike="noStrike" kern="1200" cap="none" spc="0" normalizeH="0" baseline="0" noProof="0" dirty="0">
                <a:ln>
                  <a:noFill/>
                </a:ln>
                <a:solidFill>
                  <a:prstClr val="white"/>
                </a:solidFill>
                <a:effectLst/>
                <a:uLnTx/>
                <a:uFillTx/>
                <a:ea typeface="+mn-ea"/>
                <a:cs typeface="+mn-cs"/>
              </a:rPr>
              <a:t>n</a:t>
            </a:r>
            <a:r>
              <a:rPr kumimoji="0" lang="en-GB" sz="1200" b="0" i="0" u="none" strike="noStrike" kern="1200" cap="none" spc="0" normalizeH="0" noProof="0" dirty="0">
                <a:ln>
                  <a:noFill/>
                </a:ln>
                <a:solidFill>
                  <a:prstClr val="white"/>
                </a:solidFill>
                <a:effectLst/>
                <a:uLnTx/>
                <a:uFillTx/>
                <a:ea typeface="+mn-ea"/>
                <a:cs typeface="+mn-cs"/>
              </a:rPr>
              <a:t> – has this resolved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a:solidFill>
                  <a:prstClr val="white"/>
                </a:solidFill>
              </a:rPr>
              <a:t>Issue?</a:t>
            </a:r>
            <a:endParaRPr kumimoji="0" lang="en-GB" sz="1200" b="0" i="0" u="none" strike="noStrike" kern="1200" cap="none" spc="0" normalizeH="0" baseline="0" noProof="0" dirty="0">
              <a:ln>
                <a:noFill/>
              </a:ln>
              <a:solidFill>
                <a:prstClr val="white"/>
              </a:solidFill>
              <a:effectLst/>
              <a:uLnTx/>
              <a:uFillTx/>
              <a:ea typeface="+mn-ea"/>
              <a:cs typeface="+mn-cs"/>
            </a:endParaRPr>
          </a:p>
        </p:txBody>
      </p:sp>
      <p:sp>
        <p:nvSpPr>
          <p:cNvPr id="19" name="Flowchart: Decision 18">
            <a:extLst>
              <a:ext uri="{FF2B5EF4-FFF2-40B4-BE49-F238E27FC236}">
                <a16:creationId xmlns:a16="http://schemas.microsoft.com/office/drawing/2014/main" id="{F40DA975-FDBD-EBC8-9AE8-774B7B28676D}"/>
              </a:ext>
            </a:extLst>
          </p:cNvPr>
          <p:cNvSpPr/>
          <p:nvPr/>
        </p:nvSpPr>
        <p:spPr>
          <a:xfrm>
            <a:off x="3939380" y="5651301"/>
            <a:ext cx="1825117" cy="848723"/>
          </a:xfrm>
          <a:prstGeom prst="flowChartDecision">
            <a:avLst/>
          </a:prstGeom>
          <a:solidFill>
            <a:srgbClr val="7030A0"/>
          </a:solid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ea typeface="+mn-ea"/>
                <a:cs typeface="+mn-cs"/>
              </a:rPr>
              <a:t>Time to call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rPr>
              <a:t>Zest4</a:t>
            </a:r>
            <a:endParaRPr kumimoji="0" lang="en-GB" sz="1200" b="0" i="0" u="none" strike="noStrike" kern="1200" cap="none" spc="0" normalizeH="0" baseline="0" noProof="0" dirty="0">
              <a:ln>
                <a:noFill/>
              </a:ln>
              <a:solidFill>
                <a:prstClr val="white"/>
              </a:solidFill>
              <a:effectLst/>
              <a:uLnTx/>
              <a:uFillTx/>
              <a:ea typeface="+mn-ea"/>
              <a:cs typeface="+mn-cs"/>
            </a:endParaRPr>
          </a:p>
        </p:txBody>
      </p:sp>
      <p:sp>
        <p:nvSpPr>
          <p:cNvPr id="20" name="TextBox 19">
            <a:extLst>
              <a:ext uri="{FF2B5EF4-FFF2-40B4-BE49-F238E27FC236}">
                <a16:creationId xmlns:a16="http://schemas.microsoft.com/office/drawing/2014/main" id="{E25D9E37-19EC-0C2F-EF11-D08FFD9E2DF8}"/>
              </a:ext>
            </a:extLst>
          </p:cNvPr>
          <p:cNvSpPr txBox="1"/>
          <p:nvPr/>
        </p:nvSpPr>
        <p:spPr>
          <a:xfrm>
            <a:off x="7072261" y="1432982"/>
            <a:ext cx="5016500" cy="1384995"/>
          </a:xfrm>
          <a:prstGeom prst="rect">
            <a:avLst/>
          </a:prstGeom>
          <a:noFill/>
        </p:spPr>
        <p:txBody>
          <a:bodyPr wrap="square" rtlCol="0">
            <a:spAutoFit/>
          </a:bodyPr>
          <a:lstStyle/>
          <a:p>
            <a:r>
              <a:rPr lang="en-GB" sz="1200" dirty="0">
                <a:latin typeface="Calibri" panose="020F0502020204030204" pitchFamily="34" charset="0"/>
                <a:ea typeface="Calibri" panose="020F0502020204030204" pitchFamily="34" charset="0"/>
                <a:cs typeface="Calibri" panose="020F0502020204030204" pitchFamily="34" charset="0"/>
              </a:rPr>
              <a:t>These Diagnostic steps are for customers with no signal at all. Checking the SIM first, will eliminate any obvious issues.  Again, always make sure the device software is up-to-date.</a:t>
            </a:r>
          </a:p>
          <a:p>
            <a:endParaRPr lang="en-GB" sz="1200" dirty="0">
              <a:latin typeface="Calibri" panose="020F0502020204030204" pitchFamily="34" charset="0"/>
              <a:ea typeface="Calibri" panose="020F0502020204030204" pitchFamily="34" charset="0"/>
              <a:cs typeface="Calibri" panose="020F0502020204030204" pitchFamily="34" charset="0"/>
            </a:endParaRPr>
          </a:p>
          <a:p>
            <a:r>
              <a:rPr lang="en-GB" sz="1200" dirty="0">
                <a:latin typeface="Calibri" panose="020F0502020204030204" pitchFamily="34" charset="0"/>
                <a:ea typeface="Calibri" panose="020F0502020204030204" pitchFamily="34" charset="0"/>
                <a:cs typeface="Calibri" panose="020F0502020204030204" pitchFamily="34" charset="0"/>
              </a:rPr>
              <a:t>Also, it is a good idea to check the relevant Network Coverage Checker as well (see Slide 9 for links).</a:t>
            </a:r>
          </a:p>
          <a:p>
            <a:endParaRPr lang="en-GB" sz="1200" dirty="0">
              <a:latin typeface="BT Curve" panose="020B0503020203020204" pitchFamily="34" charset="0"/>
              <a:cs typeface="BT Curve" panose="020B0503020203020204" pitchFamily="34" charset="0"/>
            </a:endParaRPr>
          </a:p>
        </p:txBody>
      </p:sp>
      <p:pic>
        <p:nvPicPr>
          <p:cNvPr id="22" name="Picture 21">
            <a:extLst>
              <a:ext uri="{FF2B5EF4-FFF2-40B4-BE49-F238E27FC236}">
                <a16:creationId xmlns:a16="http://schemas.microsoft.com/office/drawing/2014/main" id="{98A1C2C4-B788-8D4B-596E-DE4EAAC197FD}"/>
              </a:ext>
            </a:extLst>
          </p:cNvPr>
          <p:cNvPicPr>
            <a:picLocks noChangeAspect="1"/>
          </p:cNvPicPr>
          <p:nvPr/>
        </p:nvPicPr>
        <p:blipFill>
          <a:blip r:embed="rId3"/>
          <a:stretch>
            <a:fillRect/>
          </a:stretch>
        </p:blipFill>
        <p:spPr>
          <a:xfrm>
            <a:off x="8887690" y="3171526"/>
            <a:ext cx="1182386" cy="1012335"/>
          </a:xfrm>
          <a:prstGeom prst="rect">
            <a:avLst/>
          </a:prstGeom>
        </p:spPr>
      </p:pic>
      <p:sp>
        <p:nvSpPr>
          <p:cNvPr id="23" name="TextBox 22">
            <a:extLst>
              <a:ext uri="{FF2B5EF4-FFF2-40B4-BE49-F238E27FC236}">
                <a16:creationId xmlns:a16="http://schemas.microsoft.com/office/drawing/2014/main" id="{D500E7A6-637B-D0BA-5039-C021496E56BE}"/>
              </a:ext>
            </a:extLst>
          </p:cNvPr>
          <p:cNvSpPr txBox="1"/>
          <p:nvPr/>
        </p:nvSpPr>
        <p:spPr>
          <a:xfrm>
            <a:off x="7268264" y="4605045"/>
            <a:ext cx="4421239" cy="276999"/>
          </a:xfrm>
          <a:prstGeom prst="rect">
            <a:avLst/>
          </a:prstGeom>
          <a:noFill/>
        </p:spPr>
        <p:txBody>
          <a:bodyPr wrap="square" rtlCol="0">
            <a:spAutoFit/>
          </a:bodyPr>
          <a:lstStyle/>
          <a:p>
            <a:r>
              <a:rPr lang="en-GB" sz="1200" b="1" dirty="0">
                <a:latin typeface="Calibri" panose="020F0502020204030204" pitchFamily="34" charset="0"/>
                <a:ea typeface="Calibri" panose="020F0502020204030204" pitchFamily="34" charset="0"/>
                <a:cs typeface="Calibri" panose="020F0502020204030204" pitchFamily="34" charset="0"/>
              </a:rPr>
              <a:t>This diagnostic path works for both Apple and Android users.</a:t>
            </a:r>
          </a:p>
        </p:txBody>
      </p:sp>
      <p:grpSp>
        <p:nvGrpSpPr>
          <p:cNvPr id="24" name="Group 23">
            <a:extLst>
              <a:ext uri="{FF2B5EF4-FFF2-40B4-BE49-F238E27FC236}">
                <a16:creationId xmlns:a16="http://schemas.microsoft.com/office/drawing/2014/main" id="{D8D94021-65B6-ACB7-DF70-4377DA5A9ADA}"/>
              </a:ext>
            </a:extLst>
          </p:cNvPr>
          <p:cNvGrpSpPr/>
          <p:nvPr/>
        </p:nvGrpSpPr>
        <p:grpSpPr>
          <a:xfrm>
            <a:off x="7837156" y="94398"/>
            <a:ext cx="4354844" cy="606651"/>
            <a:chOff x="7837156" y="28138"/>
            <a:chExt cx="4354844" cy="606651"/>
          </a:xfrm>
        </p:grpSpPr>
        <p:pic>
          <p:nvPicPr>
            <p:cNvPr id="25" name="Picture 24">
              <a:extLst>
                <a:ext uri="{FF2B5EF4-FFF2-40B4-BE49-F238E27FC236}">
                  <a16:creationId xmlns:a16="http://schemas.microsoft.com/office/drawing/2014/main" id="{F3054B3C-968E-F668-09D8-692FE856A2FD}"/>
                </a:ext>
              </a:extLst>
            </p:cNvPr>
            <p:cNvPicPr>
              <a:picLocks noChangeAspect="1"/>
            </p:cNvPicPr>
            <p:nvPr/>
          </p:nvPicPr>
          <p:blipFill>
            <a:blip r:embed="rId4"/>
            <a:stretch>
              <a:fillRect/>
            </a:stretch>
          </p:blipFill>
          <p:spPr>
            <a:xfrm>
              <a:off x="9382125" y="47543"/>
              <a:ext cx="2809875" cy="587246"/>
            </a:xfrm>
            <a:prstGeom prst="rect">
              <a:avLst/>
            </a:prstGeom>
          </p:spPr>
        </p:pic>
        <p:pic>
          <p:nvPicPr>
            <p:cNvPr id="26" name="Picture 25">
              <a:extLst>
                <a:ext uri="{FF2B5EF4-FFF2-40B4-BE49-F238E27FC236}">
                  <a16:creationId xmlns:a16="http://schemas.microsoft.com/office/drawing/2014/main" id="{22AE5C86-E1BA-6C48-730B-4448F5D2C22D}"/>
                </a:ext>
              </a:extLst>
            </p:cNvPr>
            <p:cNvPicPr>
              <a:picLocks noChangeAspect="1"/>
            </p:cNvPicPr>
            <p:nvPr/>
          </p:nvPicPr>
          <p:blipFill>
            <a:blip r:embed="rId5"/>
            <a:stretch>
              <a:fillRect/>
            </a:stretch>
          </p:blipFill>
          <p:spPr>
            <a:xfrm>
              <a:off x="7837156" y="28138"/>
              <a:ext cx="1544969" cy="541656"/>
            </a:xfrm>
            <a:prstGeom prst="rect">
              <a:avLst/>
            </a:prstGeom>
          </p:spPr>
        </p:pic>
      </p:grpSp>
      <p:sp>
        <p:nvSpPr>
          <p:cNvPr id="28" name="TextBox 27">
            <a:extLst>
              <a:ext uri="{FF2B5EF4-FFF2-40B4-BE49-F238E27FC236}">
                <a16:creationId xmlns:a16="http://schemas.microsoft.com/office/drawing/2014/main" id="{0157E32C-8D45-95FA-D7F5-8680A87A07C4}"/>
              </a:ext>
            </a:extLst>
          </p:cNvPr>
          <p:cNvSpPr txBox="1"/>
          <p:nvPr/>
        </p:nvSpPr>
        <p:spPr>
          <a:xfrm>
            <a:off x="2996320" y="236069"/>
            <a:ext cx="5415163" cy="461665"/>
          </a:xfrm>
          <a:prstGeom prst="rect">
            <a:avLst/>
          </a:prstGeom>
          <a:noFill/>
        </p:spPr>
        <p:txBody>
          <a:bodyPr wrap="square" rtlCol="0">
            <a:spAutoFit/>
          </a:bodyPr>
          <a:lstStyle/>
          <a:p>
            <a:r>
              <a:rPr lang="en-GB" sz="2400" b="1" dirty="0">
                <a:ea typeface="Calibri" panose="020F0502020204030204" pitchFamily="34" charset="0"/>
                <a:cs typeface="Calibri" panose="020F0502020204030204" pitchFamily="34" charset="0"/>
              </a:rPr>
              <a:t>Signal Issues  – No Signal </a:t>
            </a:r>
          </a:p>
        </p:txBody>
      </p:sp>
      <p:cxnSp>
        <p:nvCxnSpPr>
          <p:cNvPr id="29" name="Straight Arrow Connector 28">
            <a:extLst>
              <a:ext uri="{FF2B5EF4-FFF2-40B4-BE49-F238E27FC236}">
                <a16:creationId xmlns:a16="http://schemas.microsoft.com/office/drawing/2014/main" id="{71B15748-CDC9-CAC1-136B-9B5116D62C1C}"/>
              </a:ext>
            </a:extLst>
          </p:cNvPr>
          <p:cNvCxnSpPr>
            <a:cxnSpLocks/>
          </p:cNvCxnSpPr>
          <p:nvPr/>
        </p:nvCxnSpPr>
        <p:spPr>
          <a:xfrm>
            <a:off x="4851939" y="5036439"/>
            <a:ext cx="0" cy="614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07DF63E-7F1B-80F2-E329-1812E715127F}"/>
              </a:ext>
            </a:extLst>
          </p:cNvPr>
          <p:cNvCxnSpPr>
            <a:cxnSpLocks/>
          </p:cNvCxnSpPr>
          <p:nvPr/>
        </p:nvCxnSpPr>
        <p:spPr>
          <a:xfrm>
            <a:off x="4851939" y="2042237"/>
            <a:ext cx="5781" cy="715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A3B09805-7DB5-76F1-C936-BE2A49D29E12}"/>
              </a:ext>
            </a:extLst>
          </p:cNvPr>
          <p:cNvGrpSpPr/>
          <p:nvPr/>
        </p:nvGrpSpPr>
        <p:grpSpPr>
          <a:xfrm>
            <a:off x="2020296" y="1553593"/>
            <a:ext cx="1815843" cy="4518734"/>
            <a:chOff x="2316397" y="1498162"/>
            <a:chExt cx="1479019" cy="4438692"/>
          </a:xfrm>
        </p:grpSpPr>
        <p:grpSp>
          <p:nvGrpSpPr>
            <p:cNvPr id="32" name="Group 31">
              <a:extLst>
                <a:ext uri="{FF2B5EF4-FFF2-40B4-BE49-F238E27FC236}">
                  <a16:creationId xmlns:a16="http://schemas.microsoft.com/office/drawing/2014/main" id="{5F679F91-859E-ACE2-4088-B1A4FC1F03F5}"/>
                </a:ext>
              </a:extLst>
            </p:cNvPr>
            <p:cNvGrpSpPr/>
            <p:nvPr/>
          </p:nvGrpSpPr>
          <p:grpSpPr>
            <a:xfrm>
              <a:off x="3017046" y="1498162"/>
              <a:ext cx="778370" cy="4438692"/>
              <a:chOff x="3017046" y="1498162"/>
              <a:chExt cx="778370" cy="4438692"/>
            </a:xfrm>
          </p:grpSpPr>
          <p:cxnSp>
            <p:nvCxnSpPr>
              <p:cNvPr id="34" name="Straight Arrow Connector 33">
                <a:extLst>
                  <a:ext uri="{FF2B5EF4-FFF2-40B4-BE49-F238E27FC236}">
                    <a16:creationId xmlns:a16="http://schemas.microsoft.com/office/drawing/2014/main" id="{5044D9D9-2A40-EDDA-115E-EA9A126ED132}"/>
                  </a:ext>
                </a:extLst>
              </p:cNvPr>
              <p:cNvCxnSpPr/>
              <p:nvPr/>
            </p:nvCxnSpPr>
            <p:spPr>
              <a:xfrm flipH="1">
                <a:off x="3017047" y="1498163"/>
                <a:ext cx="1528" cy="4438691"/>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96A9E96-7E0C-2913-3193-78E3757F55D0}"/>
                  </a:ext>
                </a:extLst>
              </p:cNvPr>
              <p:cNvCxnSpPr/>
              <p:nvPr/>
            </p:nvCxnSpPr>
            <p:spPr>
              <a:xfrm flipV="1">
                <a:off x="3017046" y="1498162"/>
                <a:ext cx="77837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a:extLst>
                <a:ext uri="{FF2B5EF4-FFF2-40B4-BE49-F238E27FC236}">
                  <a16:creationId xmlns:a16="http://schemas.microsoft.com/office/drawing/2014/main" id="{A7291AFA-507A-EA85-3525-C35EA545F628}"/>
                </a:ext>
              </a:extLst>
            </p:cNvPr>
            <p:cNvCxnSpPr/>
            <p:nvPr/>
          </p:nvCxnSpPr>
          <p:spPr>
            <a:xfrm flipH="1">
              <a:off x="2316397" y="5936854"/>
              <a:ext cx="700651" cy="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9112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920A4-4D97-8EFA-4010-11C20C84BA24}"/>
              </a:ext>
            </a:extLst>
          </p:cNvPr>
          <p:cNvSpPr>
            <a:spLocks noGrp="1"/>
          </p:cNvSpPr>
          <p:nvPr>
            <p:ph type="title"/>
          </p:nvPr>
        </p:nvSpPr>
        <p:spPr>
          <a:xfrm>
            <a:off x="1812985" y="391005"/>
            <a:ext cx="10515600" cy="1325563"/>
          </a:xfrm>
        </p:spPr>
        <p:txBody>
          <a:bodyPr/>
          <a:lstStyle/>
          <a:p>
            <a:pPr algn="ctr"/>
            <a:r>
              <a:rPr lang="en-US" b="1" dirty="0"/>
              <a:t>UK Network Coverage Checkers</a:t>
            </a:r>
            <a:endParaRPr lang="en-GB" b="1" dirty="0"/>
          </a:p>
        </p:txBody>
      </p:sp>
      <p:sp>
        <p:nvSpPr>
          <p:cNvPr id="3" name="Content Placeholder 2">
            <a:extLst>
              <a:ext uri="{FF2B5EF4-FFF2-40B4-BE49-F238E27FC236}">
                <a16:creationId xmlns:a16="http://schemas.microsoft.com/office/drawing/2014/main" id="{495034AC-46F4-ABBC-CA78-5509FFFF15F1}"/>
              </a:ext>
            </a:extLst>
          </p:cNvPr>
          <p:cNvSpPr>
            <a:spLocks noGrp="1"/>
          </p:cNvSpPr>
          <p:nvPr>
            <p:ph idx="1"/>
          </p:nvPr>
        </p:nvSpPr>
        <p:spPr>
          <a:xfrm>
            <a:off x="838200" y="2355014"/>
            <a:ext cx="10515600" cy="4351338"/>
          </a:xfrm>
        </p:spPr>
        <p:txBody>
          <a:bodyPr/>
          <a:lstStyle/>
          <a:p>
            <a:r>
              <a:rPr lang="en-GB" sz="4000" dirty="0">
                <a:hlinkClick r:id="rId2"/>
              </a:rPr>
              <a:t>https://www.o2.co.uk/coveragechecker</a:t>
            </a:r>
            <a:r>
              <a:rPr lang="en-GB" sz="4000" dirty="0"/>
              <a:t> </a:t>
            </a:r>
          </a:p>
          <a:p>
            <a:r>
              <a:rPr lang="en-GB" sz="4000" dirty="0">
                <a:hlinkClick r:id="rId3"/>
              </a:rPr>
              <a:t>https://www.vodafone.co.uk/network/status-checker</a:t>
            </a:r>
            <a:endParaRPr lang="en-GB" sz="4000" dirty="0"/>
          </a:p>
          <a:p>
            <a:r>
              <a:rPr lang="en-GB" sz="4000" dirty="0">
                <a:hlinkClick r:id="rId4"/>
              </a:rPr>
              <a:t>https://coverage.ee.co.uk/coverage/ee</a:t>
            </a:r>
            <a:endParaRPr lang="en-GB" sz="4000" dirty="0"/>
          </a:p>
          <a:p>
            <a:endParaRPr lang="en-GB" dirty="0"/>
          </a:p>
        </p:txBody>
      </p:sp>
      <p:pic>
        <p:nvPicPr>
          <p:cNvPr id="4" name="Picture 3">
            <a:extLst>
              <a:ext uri="{FF2B5EF4-FFF2-40B4-BE49-F238E27FC236}">
                <a16:creationId xmlns:a16="http://schemas.microsoft.com/office/drawing/2014/main" id="{8DC33F99-D633-8724-00A3-DBD65E8CA0B6}"/>
              </a:ext>
            </a:extLst>
          </p:cNvPr>
          <p:cNvPicPr>
            <a:picLocks noChangeAspect="1"/>
          </p:cNvPicPr>
          <p:nvPr/>
        </p:nvPicPr>
        <p:blipFill>
          <a:blip r:embed="rId5"/>
          <a:stretch>
            <a:fillRect/>
          </a:stretch>
        </p:blipFill>
        <p:spPr>
          <a:xfrm>
            <a:off x="1034558" y="451811"/>
            <a:ext cx="2152075" cy="951058"/>
          </a:xfrm>
          <a:prstGeom prst="rect">
            <a:avLst/>
          </a:prstGeom>
        </p:spPr>
      </p:pic>
    </p:spTree>
    <p:extLst>
      <p:ext uri="{BB962C8B-B14F-4D97-AF65-F5344CB8AC3E}">
        <p14:creationId xmlns:p14="http://schemas.microsoft.com/office/powerpoint/2010/main" val="983091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2106</TotalTime>
  <Words>3341</Words>
  <Application>Microsoft Macintosh PowerPoint</Application>
  <PresentationFormat>Widescreen</PresentationFormat>
  <Paragraphs>489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BT Curve</vt:lpstr>
      <vt:lpstr>BT Curve Headline</vt:lpstr>
      <vt:lpstr>Calibri</vt:lpstr>
      <vt:lpstr>Calibri Light</vt:lpstr>
      <vt:lpstr>Rubrik Regular</vt:lpstr>
      <vt:lpstr>Office Theme</vt:lpstr>
      <vt:lpstr>PowerPoint Presentation</vt:lpstr>
      <vt:lpstr>PowerPoint Presentation</vt:lpstr>
      <vt:lpstr>Introduction</vt:lpstr>
      <vt:lpstr>Mobile Data</vt:lpstr>
      <vt:lpstr>PowerPoint Presentation</vt:lpstr>
      <vt:lpstr>PowerPoint Presentation</vt:lpstr>
      <vt:lpstr>Signal Issues</vt:lpstr>
      <vt:lpstr>PowerPoint Presentation</vt:lpstr>
      <vt:lpstr>UK Network Coverage Checkers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Zest4 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Jonny Gaskell | Zest4</dc:creator>
  <cp:lastModifiedBy>Marcus Wheeldon | Zest4</cp:lastModifiedBy>
  <cp:revision>20</cp:revision>
  <dcterms:created xsi:type="dcterms:W3CDTF">2023-02-28T10:59:30Z</dcterms:created>
  <dcterms:modified xsi:type="dcterms:W3CDTF">2023-04-13T09:15:02Z</dcterms:modified>
</cp:coreProperties>
</file>